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7" r:id="rId2"/>
    <p:sldId id="256" r:id="rId3"/>
    <p:sldId id="258" r:id="rId4"/>
    <p:sldId id="260" r:id="rId5"/>
    <p:sldId id="262" r:id="rId6"/>
    <p:sldId id="261" r:id="rId7"/>
    <p:sldId id="259" r:id="rId8"/>
    <p:sldId id="265" r:id="rId9"/>
    <p:sldId id="266" r:id="rId10"/>
    <p:sldId id="267" r:id="rId11"/>
    <p:sldId id="269" r:id="rId12"/>
    <p:sldId id="268" r:id="rId13"/>
    <p:sldId id="270" r:id="rId14"/>
    <p:sldId id="271" r:id="rId15"/>
    <p:sldId id="272" r:id="rId16"/>
    <p:sldId id="273" r:id="rId17"/>
    <p:sldId id="274" r:id="rId18"/>
    <p:sldId id="275" r:id="rId19"/>
    <p:sldId id="276" r:id="rId20"/>
    <p:sldId id="277" r:id="rId21"/>
    <p:sldId id="278" r:id="rId22"/>
    <p:sldId id="279" r:id="rId23"/>
    <p:sldId id="264" r:id="rId24"/>
    <p:sldId id="263"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4" autoAdjust="0"/>
    <p:restoredTop sz="76539" autoAdjust="0"/>
  </p:normalViewPr>
  <p:slideViewPr>
    <p:cSldViewPr snapToGrid="0">
      <p:cViewPr varScale="1">
        <p:scale>
          <a:sx n="89" d="100"/>
          <a:sy n="89" d="100"/>
        </p:scale>
        <p:origin x="3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7FFAF6-972E-4B5F-85A3-FA11E498439F}" type="datetimeFigureOut">
              <a:rPr lang="en-US" smtClean="0"/>
              <a:t>10/6/2020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52A045-9E62-4821-8F36-4401331A4428}" type="slidenum">
              <a:rPr lang="en-US" smtClean="0"/>
              <a:t>‹#›</a:t>
            </a:fld>
            <a:endParaRPr lang="en-US"/>
          </a:p>
        </p:txBody>
      </p:sp>
    </p:spTree>
    <p:extLst>
      <p:ext uri="{BB962C8B-B14F-4D97-AF65-F5344CB8AC3E}">
        <p14:creationId xmlns:p14="http://schemas.microsoft.com/office/powerpoint/2010/main" val="2176187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joining me today.</a:t>
            </a:r>
          </a:p>
        </p:txBody>
      </p:sp>
      <p:sp>
        <p:nvSpPr>
          <p:cNvPr id="4" name="Slide Number Placeholder 3"/>
          <p:cNvSpPr>
            <a:spLocks noGrp="1"/>
          </p:cNvSpPr>
          <p:nvPr>
            <p:ph type="sldNum" sz="quarter" idx="5"/>
          </p:nvPr>
        </p:nvSpPr>
        <p:spPr/>
        <p:txBody>
          <a:bodyPr/>
          <a:lstStyle/>
          <a:p>
            <a:fld id="{C852A045-9E62-4821-8F36-4401331A4428}" type="slidenum">
              <a:rPr lang="en-US" smtClean="0"/>
              <a:t>1</a:t>
            </a:fld>
            <a:endParaRPr lang="en-US" dirty="0"/>
          </a:p>
        </p:txBody>
      </p:sp>
    </p:spTree>
    <p:extLst>
      <p:ext uri="{BB962C8B-B14F-4D97-AF65-F5344CB8AC3E}">
        <p14:creationId xmlns:p14="http://schemas.microsoft.com/office/powerpoint/2010/main" val="840263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first look at the data I plotted the scores from each year color coding them by win, yellow, or lose, green.  This plot shows the effect of a new game being played each year. The method of scoring changes each year and the range of possible values is different. To be able to compare the data the scores will need to be standardized.  I also looked at the mean and the Standard deviation of the scores.  I calculated these for each year and I separated them into the round that was being played.  This is important to understand since as the matches go from qualifying to finals the mean score increases for each round.  This helps set expectations as teams go into the final round and will be selecting partner teams. </a:t>
            </a:r>
          </a:p>
        </p:txBody>
      </p:sp>
      <p:sp>
        <p:nvSpPr>
          <p:cNvPr id="4" name="Slide Number Placeholder 3"/>
          <p:cNvSpPr>
            <a:spLocks noGrp="1"/>
          </p:cNvSpPr>
          <p:nvPr>
            <p:ph type="sldNum" sz="quarter" idx="5"/>
          </p:nvPr>
        </p:nvSpPr>
        <p:spPr/>
        <p:txBody>
          <a:bodyPr/>
          <a:lstStyle/>
          <a:p>
            <a:fld id="{C852A045-9E62-4821-8F36-4401331A4428}" type="slidenum">
              <a:rPr lang="en-US" smtClean="0"/>
              <a:t>10</a:t>
            </a:fld>
            <a:endParaRPr lang="en-US"/>
          </a:p>
        </p:txBody>
      </p:sp>
    </p:spTree>
    <p:extLst>
      <p:ext uri="{BB962C8B-B14F-4D97-AF65-F5344CB8AC3E}">
        <p14:creationId xmlns:p14="http://schemas.microsoft.com/office/powerpoint/2010/main" val="1580619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each year and rounds have been standardize to a zero mean value and unit standard deviation.  The data for each year is now comparable and we can treat it and one data set.</a:t>
            </a:r>
          </a:p>
        </p:txBody>
      </p:sp>
      <p:sp>
        <p:nvSpPr>
          <p:cNvPr id="4" name="Slide Number Placeholder 3"/>
          <p:cNvSpPr>
            <a:spLocks noGrp="1"/>
          </p:cNvSpPr>
          <p:nvPr>
            <p:ph type="sldNum" sz="quarter" idx="5"/>
          </p:nvPr>
        </p:nvSpPr>
        <p:spPr/>
        <p:txBody>
          <a:bodyPr/>
          <a:lstStyle/>
          <a:p>
            <a:fld id="{C852A045-9E62-4821-8F36-4401331A4428}" type="slidenum">
              <a:rPr lang="en-US" smtClean="0"/>
              <a:t>11</a:t>
            </a:fld>
            <a:endParaRPr lang="en-US"/>
          </a:p>
        </p:txBody>
      </p:sp>
    </p:spTree>
    <p:extLst>
      <p:ext uri="{BB962C8B-B14F-4D97-AF65-F5344CB8AC3E}">
        <p14:creationId xmlns:p14="http://schemas.microsoft.com/office/powerpoint/2010/main" val="3060140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data distribution by round for all of the standardized data.  I have outline the mean value with a red box for easier identification.  For all of the charts the data has a normal distribution. Because of this, we can use analysis techniques that assume a normal (gaussian) distribution and not have to account for it. I also noticed is the darker green region.  This is the overlap of the wins and lose data.  This is an indication of scores that could either win or loose the match.  As the scores move from qualify through the final rounds you notice there is a change in shape. The overlap in qualifying is broad and tall indicating there are more possible ambiguous scores.  In the final round the overlap is narrower and it is also skewed to the right.  Even though the scores are higher it still does not guarantee a win. </a:t>
            </a:r>
          </a:p>
        </p:txBody>
      </p:sp>
      <p:sp>
        <p:nvSpPr>
          <p:cNvPr id="4" name="Slide Number Placeholder 3"/>
          <p:cNvSpPr>
            <a:spLocks noGrp="1"/>
          </p:cNvSpPr>
          <p:nvPr>
            <p:ph type="sldNum" sz="quarter" idx="5"/>
          </p:nvPr>
        </p:nvSpPr>
        <p:spPr/>
        <p:txBody>
          <a:bodyPr/>
          <a:lstStyle/>
          <a:p>
            <a:fld id="{C852A045-9E62-4821-8F36-4401331A4428}" type="slidenum">
              <a:rPr lang="en-US" smtClean="0"/>
              <a:t>12</a:t>
            </a:fld>
            <a:endParaRPr lang="en-US"/>
          </a:p>
        </p:txBody>
      </p:sp>
    </p:spTree>
    <p:extLst>
      <p:ext uri="{BB962C8B-B14F-4D97-AF65-F5344CB8AC3E}">
        <p14:creationId xmlns:p14="http://schemas.microsoft.com/office/powerpoint/2010/main" val="3528018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discussion within teams:  Are the award important?  When looking at the figure on the left I have graphed the number of matches won verses the number of awards won.  You can see that teams that have won more matches are also teams that have  won more awards.  Remember this is only for the four year period of data being analyzed. This may not be a feature for selecting a team to join you alliance. I do think it is an indicator of teams that have well established processes and are consistent performers.  I did include a table that has a random sample of records to further demonstrate the results.</a:t>
            </a:r>
          </a:p>
        </p:txBody>
      </p:sp>
      <p:sp>
        <p:nvSpPr>
          <p:cNvPr id="4" name="Slide Number Placeholder 3"/>
          <p:cNvSpPr>
            <a:spLocks noGrp="1"/>
          </p:cNvSpPr>
          <p:nvPr>
            <p:ph type="sldNum" sz="quarter" idx="5"/>
          </p:nvPr>
        </p:nvSpPr>
        <p:spPr/>
        <p:txBody>
          <a:bodyPr/>
          <a:lstStyle/>
          <a:p>
            <a:fld id="{C852A045-9E62-4821-8F36-4401331A4428}" type="slidenum">
              <a:rPr lang="en-US" smtClean="0"/>
              <a:t>13</a:t>
            </a:fld>
            <a:endParaRPr lang="en-US"/>
          </a:p>
        </p:txBody>
      </p:sp>
    </p:spTree>
    <p:extLst>
      <p:ext uri="{BB962C8B-B14F-4D97-AF65-F5344CB8AC3E}">
        <p14:creationId xmlns:p14="http://schemas.microsoft.com/office/powerpoint/2010/main" val="2127296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one more step of preparation needed.  The categorical data, regional names and the rounds columns needed to be turned into numeric values for processing.  For the development of the model  I used year,  standardized score, </a:t>
            </a:r>
            <a:r>
              <a:rPr lang="en-US" dirty="0" err="1"/>
              <a:t>regional_numcode</a:t>
            </a:r>
            <a:r>
              <a:rPr lang="en-US" dirty="0"/>
              <a:t> ,</a:t>
            </a:r>
            <a:r>
              <a:rPr lang="en-US" dirty="0" err="1"/>
              <a:t>g_rnd_numcode</a:t>
            </a:r>
            <a:r>
              <a:rPr lang="en-US" dirty="0"/>
              <a:t> as feature of the model. A logistical regression was used to determine the probability of win and probability of loss.  This also set the weights and bias of the model so that new data can be run through the model and calculate the probability of win and lose can be calculated for that data too.  The new data does not change the weights and biases of the model.  </a:t>
            </a:r>
          </a:p>
          <a:p>
            <a:r>
              <a:rPr lang="en-US" dirty="0"/>
              <a:t> </a:t>
            </a:r>
          </a:p>
        </p:txBody>
      </p:sp>
      <p:sp>
        <p:nvSpPr>
          <p:cNvPr id="4" name="Slide Number Placeholder 3"/>
          <p:cNvSpPr>
            <a:spLocks noGrp="1"/>
          </p:cNvSpPr>
          <p:nvPr>
            <p:ph type="sldNum" sz="quarter" idx="5"/>
          </p:nvPr>
        </p:nvSpPr>
        <p:spPr/>
        <p:txBody>
          <a:bodyPr/>
          <a:lstStyle/>
          <a:p>
            <a:fld id="{C852A045-9E62-4821-8F36-4401331A4428}" type="slidenum">
              <a:rPr lang="en-US" smtClean="0"/>
              <a:t>14</a:t>
            </a:fld>
            <a:endParaRPr lang="en-US"/>
          </a:p>
        </p:txBody>
      </p:sp>
    </p:spTree>
    <p:extLst>
      <p:ext uri="{BB962C8B-B14F-4D97-AF65-F5344CB8AC3E}">
        <p14:creationId xmlns:p14="http://schemas.microsoft.com/office/powerpoint/2010/main" val="1163076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the logic for the recommender I extracted the data for the 2019 Oklahoma City regional.  I extracted only the qualifying rounds to emulate the data the team would have available for decision making.    My first step was to configured the data into the correct format. I then ran it through the model to assign a probability of win score to each match.</a:t>
            </a:r>
          </a:p>
        </p:txBody>
      </p:sp>
      <p:sp>
        <p:nvSpPr>
          <p:cNvPr id="4" name="Slide Number Placeholder 3"/>
          <p:cNvSpPr>
            <a:spLocks noGrp="1"/>
          </p:cNvSpPr>
          <p:nvPr>
            <p:ph type="sldNum" sz="quarter" idx="5"/>
          </p:nvPr>
        </p:nvSpPr>
        <p:spPr/>
        <p:txBody>
          <a:bodyPr/>
          <a:lstStyle/>
          <a:p>
            <a:fld id="{C852A045-9E62-4821-8F36-4401331A4428}" type="slidenum">
              <a:rPr lang="en-US" smtClean="0"/>
              <a:t>15</a:t>
            </a:fld>
            <a:endParaRPr lang="en-US"/>
          </a:p>
        </p:txBody>
      </p:sp>
    </p:spTree>
    <p:extLst>
      <p:ext uri="{BB962C8B-B14F-4D97-AF65-F5344CB8AC3E}">
        <p14:creationId xmlns:p14="http://schemas.microsoft.com/office/powerpoint/2010/main" val="3425399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is a comparison of the probability to win and the match  non-standardized scores.  You can visually determine what the score will be for a selected probability of win value. For instance,  if you are seeking a 60% or better probability of winning you will need a score of 50 or greater.</a:t>
            </a:r>
          </a:p>
        </p:txBody>
      </p:sp>
      <p:sp>
        <p:nvSpPr>
          <p:cNvPr id="4" name="Slide Number Placeholder 3"/>
          <p:cNvSpPr>
            <a:spLocks noGrp="1"/>
          </p:cNvSpPr>
          <p:nvPr>
            <p:ph type="sldNum" sz="quarter" idx="5"/>
          </p:nvPr>
        </p:nvSpPr>
        <p:spPr/>
        <p:txBody>
          <a:bodyPr/>
          <a:lstStyle/>
          <a:p>
            <a:fld id="{C852A045-9E62-4821-8F36-4401331A4428}" type="slidenum">
              <a:rPr lang="en-US" smtClean="0"/>
              <a:t>16</a:t>
            </a:fld>
            <a:endParaRPr lang="en-US"/>
          </a:p>
        </p:txBody>
      </p:sp>
    </p:spTree>
    <p:extLst>
      <p:ext uri="{BB962C8B-B14F-4D97-AF65-F5344CB8AC3E}">
        <p14:creationId xmlns:p14="http://schemas.microsoft.com/office/powerpoint/2010/main" val="2727281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plot of the mean score and standard deviation for each team.  The mean score is the average score each team achieved in match play. The error bars show the range of scores for each team. In my assumptions I said better teams will aggregate a higher score.  Because the scores are actually the result of three teams working together it is important to look at this chart.  The error bars are an indicator of how other teams affected that team’s scores. If the error bars are large this indicates that the team was not necessarily the strongest team on the alliance and other team actually had more effect on the overall performance of the alliance. </a:t>
            </a:r>
          </a:p>
        </p:txBody>
      </p:sp>
      <p:sp>
        <p:nvSpPr>
          <p:cNvPr id="4" name="Slide Number Placeholder 3"/>
          <p:cNvSpPr>
            <a:spLocks noGrp="1"/>
          </p:cNvSpPr>
          <p:nvPr>
            <p:ph type="sldNum" sz="quarter" idx="5"/>
          </p:nvPr>
        </p:nvSpPr>
        <p:spPr/>
        <p:txBody>
          <a:bodyPr/>
          <a:lstStyle/>
          <a:p>
            <a:fld id="{C852A045-9E62-4821-8F36-4401331A4428}" type="slidenum">
              <a:rPr lang="en-US" smtClean="0"/>
              <a:t>17</a:t>
            </a:fld>
            <a:endParaRPr lang="en-US"/>
          </a:p>
        </p:txBody>
      </p:sp>
    </p:spTree>
    <p:extLst>
      <p:ext uri="{BB962C8B-B14F-4D97-AF65-F5344CB8AC3E}">
        <p14:creationId xmlns:p14="http://schemas.microsoft.com/office/powerpoint/2010/main" val="4044683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recommendation is built in two steps.  The first step, the subject team is paired with every other team and the mean and probability to win is calculated. The second step is a little more complicated. The pairing is compared to the other team in the event. If the team would increase or at least keep the mean score the same that team is added to the alliance.  This is done for all of the teams and a list of selections is generated.</a:t>
            </a:r>
          </a:p>
        </p:txBody>
      </p:sp>
      <p:sp>
        <p:nvSpPr>
          <p:cNvPr id="4" name="Slide Number Placeholder 3"/>
          <p:cNvSpPr>
            <a:spLocks noGrp="1"/>
          </p:cNvSpPr>
          <p:nvPr>
            <p:ph type="sldNum" sz="quarter" idx="5"/>
          </p:nvPr>
        </p:nvSpPr>
        <p:spPr/>
        <p:txBody>
          <a:bodyPr/>
          <a:lstStyle/>
          <a:p>
            <a:fld id="{C852A045-9E62-4821-8F36-4401331A4428}" type="slidenum">
              <a:rPr lang="en-US" smtClean="0"/>
              <a:t>18</a:t>
            </a:fld>
            <a:endParaRPr lang="en-US"/>
          </a:p>
        </p:txBody>
      </p:sp>
    </p:spTree>
    <p:extLst>
      <p:ext uri="{BB962C8B-B14F-4D97-AF65-F5344CB8AC3E}">
        <p14:creationId xmlns:p14="http://schemas.microsoft.com/office/powerpoint/2010/main" val="300745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sample of the generated list. You see the three teams that are a suggested for an alliance, the mean score and probability to win for those teams. Combine this with the scouting information that was collected and final choices can be made.</a:t>
            </a:r>
          </a:p>
        </p:txBody>
      </p:sp>
      <p:sp>
        <p:nvSpPr>
          <p:cNvPr id="4" name="Slide Number Placeholder 3"/>
          <p:cNvSpPr>
            <a:spLocks noGrp="1"/>
          </p:cNvSpPr>
          <p:nvPr>
            <p:ph type="sldNum" sz="quarter" idx="5"/>
          </p:nvPr>
        </p:nvSpPr>
        <p:spPr/>
        <p:txBody>
          <a:bodyPr/>
          <a:lstStyle/>
          <a:p>
            <a:fld id="{C852A045-9E62-4821-8F36-4401331A4428}" type="slidenum">
              <a:rPr lang="en-US" smtClean="0"/>
              <a:t>19</a:t>
            </a:fld>
            <a:endParaRPr lang="en-US"/>
          </a:p>
        </p:txBody>
      </p:sp>
    </p:spTree>
    <p:extLst>
      <p:ext uri="{BB962C8B-B14F-4D97-AF65-F5344CB8AC3E}">
        <p14:creationId xmlns:p14="http://schemas.microsoft.com/office/powerpoint/2010/main" val="3405045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agenda for this presentation.  We will be covering the purpose of the project. Assumption that I  made. The data engineering and cleaning that needed to be performed. How I developed the recommender, The results of the analysis and verification.  I will cover the next steps for this project and some lessons learned.</a:t>
            </a:r>
          </a:p>
        </p:txBody>
      </p:sp>
      <p:sp>
        <p:nvSpPr>
          <p:cNvPr id="4" name="Slide Number Placeholder 3"/>
          <p:cNvSpPr>
            <a:spLocks noGrp="1"/>
          </p:cNvSpPr>
          <p:nvPr>
            <p:ph type="sldNum" sz="quarter" idx="5"/>
          </p:nvPr>
        </p:nvSpPr>
        <p:spPr/>
        <p:txBody>
          <a:bodyPr/>
          <a:lstStyle/>
          <a:p>
            <a:fld id="{C852A045-9E62-4821-8F36-4401331A4428}" type="slidenum">
              <a:rPr lang="en-US" smtClean="0"/>
              <a:t>2</a:t>
            </a:fld>
            <a:endParaRPr lang="en-US" dirty="0"/>
          </a:p>
        </p:txBody>
      </p:sp>
    </p:spTree>
    <p:extLst>
      <p:ext uri="{BB962C8B-B14F-4D97-AF65-F5344CB8AC3E}">
        <p14:creationId xmlns:p14="http://schemas.microsoft.com/office/powerpoint/2010/main" val="1102187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Factors to consider: The mean qualifying scores are used to make the recommendations, score in the final rounds are higher. There are other criteria that makes a good alliance partner:  how well did the team play the game, do they have a capability that is better than yours? Was their robot reliable, how accurate was the robot with the game element.  Our history with the team. </a:t>
            </a:r>
          </a:p>
        </p:txBody>
      </p:sp>
      <p:sp>
        <p:nvSpPr>
          <p:cNvPr id="4" name="Slide Number Placeholder 3"/>
          <p:cNvSpPr>
            <a:spLocks noGrp="1"/>
          </p:cNvSpPr>
          <p:nvPr>
            <p:ph type="sldNum" sz="quarter" idx="5"/>
          </p:nvPr>
        </p:nvSpPr>
        <p:spPr/>
        <p:txBody>
          <a:bodyPr/>
          <a:lstStyle/>
          <a:p>
            <a:fld id="{C852A045-9E62-4821-8F36-4401331A4428}" type="slidenum">
              <a:rPr lang="en-US" smtClean="0"/>
              <a:t>20</a:t>
            </a:fld>
            <a:endParaRPr lang="en-US"/>
          </a:p>
        </p:txBody>
      </p:sp>
    </p:spTree>
    <p:extLst>
      <p:ext uri="{BB962C8B-B14F-4D97-AF65-F5344CB8AC3E}">
        <p14:creationId xmlns:p14="http://schemas.microsoft.com/office/powerpoint/2010/main" val="3437580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not a great way to determine if the recommender is right.  So I retrieved the actual alliances from the event. I used the recommender to make the same recommendations.  The score column has the score the alliance achieve in the quarter final round and the record column contain whether the alliance won or loosed the matches, a win equals a 1.  Team with the higher probability of win faired better than teams with lower probability of win scores.  From the mean scores chart, there is a 23% lift in scores from the qualifying round to the quarter final round.  If we look at the standard deviation for each round they are all consistent for the first three rounds so if we choose teams with scores that are higher we can have more confidence in the recommendation when it is paired with its probability of winning.</a:t>
            </a:r>
          </a:p>
        </p:txBody>
      </p:sp>
      <p:sp>
        <p:nvSpPr>
          <p:cNvPr id="4" name="Slide Number Placeholder 3"/>
          <p:cNvSpPr>
            <a:spLocks noGrp="1"/>
          </p:cNvSpPr>
          <p:nvPr>
            <p:ph type="sldNum" sz="quarter" idx="5"/>
          </p:nvPr>
        </p:nvSpPr>
        <p:spPr/>
        <p:txBody>
          <a:bodyPr/>
          <a:lstStyle/>
          <a:p>
            <a:fld id="{C852A045-9E62-4821-8F36-4401331A4428}" type="slidenum">
              <a:rPr lang="en-US" smtClean="0"/>
              <a:t>21</a:t>
            </a:fld>
            <a:endParaRPr lang="en-US"/>
          </a:p>
        </p:txBody>
      </p:sp>
    </p:spTree>
    <p:extLst>
      <p:ext uri="{BB962C8B-B14F-4D97-AF65-F5344CB8AC3E}">
        <p14:creationId xmlns:p14="http://schemas.microsoft.com/office/powerpoint/2010/main" val="2595177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verify and give another data point to the decision makers, I use a clustering algorithm to see how the alliance data grouped together. I used a </a:t>
            </a:r>
            <a:r>
              <a:rPr lang="en-US" dirty="0" err="1"/>
              <a:t>meanShift</a:t>
            </a:r>
            <a:r>
              <a:rPr lang="en-US" dirty="0"/>
              <a:t> version of a k-mean clustering.  I choose this because I did not need a number of cluster identified before I ran the algorithm, that was determined in processing.  The figure on the left is the clustering of the alliances recommended. The color groups identify alliances with similar characteristics.  If there was a conflict in getting  a team for a recommended alliance pairing because the preferred team has been selected the color group could be use to select a substitute team. I also ran the </a:t>
            </a:r>
            <a:r>
              <a:rPr lang="en-US" dirty="0" err="1"/>
              <a:t>meanShift</a:t>
            </a:r>
            <a:r>
              <a:rPr lang="en-US" dirty="0"/>
              <a:t> against the team scores.  The results of this did not really provided any meaningful information.  I have just shown this for completeness and disclosures.</a:t>
            </a:r>
          </a:p>
        </p:txBody>
      </p:sp>
      <p:sp>
        <p:nvSpPr>
          <p:cNvPr id="4" name="Slide Number Placeholder 3"/>
          <p:cNvSpPr>
            <a:spLocks noGrp="1"/>
          </p:cNvSpPr>
          <p:nvPr>
            <p:ph type="sldNum" sz="quarter" idx="5"/>
          </p:nvPr>
        </p:nvSpPr>
        <p:spPr/>
        <p:txBody>
          <a:bodyPr/>
          <a:lstStyle/>
          <a:p>
            <a:fld id="{C852A045-9E62-4821-8F36-4401331A4428}" type="slidenum">
              <a:rPr lang="en-US" smtClean="0"/>
              <a:t>22</a:t>
            </a:fld>
            <a:endParaRPr lang="en-US"/>
          </a:p>
        </p:txBody>
      </p:sp>
    </p:spTree>
    <p:extLst>
      <p:ext uri="{BB962C8B-B14F-4D97-AF65-F5344CB8AC3E}">
        <p14:creationId xmlns:p14="http://schemas.microsoft.com/office/powerpoint/2010/main" val="2779675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some things that could still be done.  The code in the notebook should be converted to a series of python definition in a class so it could be run from the command prompt or used in another program. There should be some rework of the data cleaning processing to speed it up.  That process took hours to complete.  A series of lessons should be developed from the workbook to teach the tool and processes to the student members of the team.  A JASON file reader should be developed so that the live stream data can be captured at a regional competition.  A predictive model could be developed from the data that will predict a teams performance over time. A pre-event scouting tool could be generated to report on the teams scheduled for a future even.  This tool could report each teams past performance, awards won, a predicted each team performance.</a:t>
            </a:r>
          </a:p>
        </p:txBody>
      </p:sp>
      <p:sp>
        <p:nvSpPr>
          <p:cNvPr id="4" name="Slide Number Placeholder 3"/>
          <p:cNvSpPr>
            <a:spLocks noGrp="1"/>
          </p:cNvSpPr>
          <p:nvPr>
            <p:ph type="sldNum" sz="quarter" idx="5"/>
          </p:nvPr>
        </p:nvSpPr>
        <p:spPr/>
        <p:txBody>
          <a:bodyPr/>
          <a:lstStyle/>
          <a:p>
            <a:fld id="{C852A045-9E62-4821-8F36-4401331A4428}" type="slidenum">
              <a:rPr lang="en-US" smtClean="0"/>
              <a:t>23</a:t>
            </a:fld>
            <a:endParaRPr lang="en-US"/>
          </a:p>
        </p:txBody>
      </p:sp>
    </p:spTree>
    <p:extLst>
      <p:ext uri="{BB962C8B-B14F-4D97-AF65-F5344CB8AC3E}">
        <p14:creationId xmlns:p14="http://schemas.microsoft.com/office/powerpoint/2010/main" val="1913589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significant lessons learned from the project:  first after you complete a time intensive process save off the data record.  If you have to restart the program you can start with the processed data and not have to start over in the processing of the data. Data preparation is important and having a plan for how the is going to be used. This way you don’t have to recreate an artifact after it has already been deleted.  This last one seems like common sense for a programmer,  but it was still a problem for me, be aware of  command and reserved words, this could cause the program to misinterpret the desired action and cause a execution error.</a:t>
            </a:r>
          </a:p>
          <a:p>
            <a:r>
              <a:rPr lang="en-US" dirty="0"/>
              <a:t>		Thank you for your time.</a:t>
            </a:r>
          </a:p>
        </p:txBody>
      </p:sp>
      <p:sp>
        <p:nvSpPr>
          <p:cNvPr id="4" name="Slide Number Placeholder 3"/>
          <p:cNvSpPr>
            <a:spLocks noGrp="1"/>
          </p:cNvSpPr>
          <p:nvPr>
            <p:ph type="sldNum" sz="quarter" idx="5"/>
          </p:nvPr>
        </p:nvSpPr>
        <p:spPr/>
        <p:txBody>
          <a:bodyPr/>
          <a:lstStyle/>
          <a:p>
            <a:fld id="{C852A045-9E62-4821-8F36-4401331A4428}" type="slidenum">
              <a:rPr lang="en-US" smtClean="0"/>
              <a:t>24</a:t>
            </a:fld>
            <a:endParaRPr lang="en-US"/>
          </a:p>
        </p:txBody>
      </p:sp>
    </p:spTree>
    <p:extLst>
      <p:ext uri="{BB962C8B-B14F-4D97-AF65-F5344CB8AC3E}">
        <p14:creationId xmlns:p14="http://schemas.microsoft.com/office/powerpoint/2010/main" val="3288203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project is to build a objective recommender that will assist a First Robotics Completion team in selecting alliance partners for the final rounds.  The output of the recommender will be a list of possible pairings a team could employ.</a:t>
            </a:r>
          </a:p>
        </p:txBody>
      </p:sp>
      <p:sp>
        <p:nvSpPr>
          <p:cNvPr id="4" name="Slide Number Placeholder 3"/>
          <p:cNvSpPr>
            <a:spLocks noGrp="1"/>
          </p:cNvSpPr>
          <p:nvPr>
            <p:ph type="sldNum" sz="quarter" idx="5"/>
          </p:nvPr>
        </p:nvSpPr>
        <p:spPr/>
        <p:txBody>
          <a:bodyPr/>
          <a:lstStyle/>
          <a:p>
            <a:fld id="{C852A045-9E62-4821-8F36-4401331A4428}" type="slidenum">
              <a:rPr lang="en-US" smtClean="0"/>
              <a:t>3</a:t>
            </a:fld>
            <a:endParaRPr lang="en-US" dirty="0"/>
          </a:p>
        </p:txBody>
      </p:sp>
    </p:spTree>
    <p:extLst>
      <p:ext uri="{BB962C8B-B14F-4D97-AF65-F5344CB8AC3E}">
        <p14:creationId xmlns:p14="http://schemas.microsoft.com/office/powerpoint/2010/main" val="3114991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believe that if we analyze past match scores an objective recommender can be developed.  There are two parts to the data. The first part is the qualifying rounds, this is the data that will be used to develop the recommender and is the data available to the team for making decisions with during a regional competition.  The final rounds data can be used to somewhat verify the recommender.</a:t>
            </a:r>
          </a:p>
        </p:txBody>
      </p:sp>
      <p:sp>
        <p:nvSpPr>
          <p:cNvPr id="4" name="Slide Number Placeholder 3"/>
          <p:cNvSpPr>
            <a:spLocks noGrp="1"/>
          </p:cNvSpPr>
          <p:nvPr>
            <p:ph type="sldNum" sz="quarter" idx="5"/>
          </p:nvPr>
        </p:nvSpPr>
        <p:spPr/>
        <p:txBody>
          <a:bodyPr/>
          <a:lstStyle/>
          <a:p>
            <a:fld id="{C852A045-9E62-4821-8F36-4401331A4428}" type="slidenum">
              <a:rPr lang="en-US" smtClean="0"/>
              <a:t>4</a:t>
            </a:fld>
            <a:endParaRPr lang="en-US" dirty="0"/>
          </a:p>
        </p:txBody>
      </p:sp>
    </p:spTree>
    <p:extLst>
      <p:ext uri="{BB962C8B-B14F-4D97-AF65-F5344CB8AC3E}">
        <p14:creationId xmlns:p14="http://schemas.microsoft.com/office/powerpoint/2010/main" val="3708689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Matches are played by two alliances of three teams each.  Alliances score points and winners are determined by the alliance that has the most point.  Qualifying round alliances are randomly formed.  Teams will play several match to determine  a ranking for the  teams.   After completion of qualify the top eight teams get to choose their alliance partners.  This is when the tool comes in.  The tool will provide objective information the team can use choosing its alliance partners.</a:t>
            </a:r>
          </a:p>
        </p:txBody>
      </p:sp>
      <p:sp>
        <p:nvSpPr>
          <p:cNvPr id="4" name="Slide Number Placeholder 3"/>
          <p:cNvSpPr>
            <a:spLocks noGrp="1"/>
          </p:cNvSpPr>
          <p:nvPr>
            <p:ph type="sldNum" sz="quarter" idx="5"/>
          </p:nvPr>
        </p:nvSpPr>
        <p:spPr/>
        <p:txBody>
          <a:bodyPr/>
          <a:lstStyle/>
          <a:p>
            <a:fld id="{C852A045-9E62-4821-8F36-4401331A4428}" type="slidenum">
              <a:rPr lang="en-US" smtClean="0"/>
              <a:t>5</a:t>
            </a:fld>
            <a:endParaRPr lang="en-US" dirty="0"/>
          </a:p>
        </p:txBody>
      </p:sp>
    </p:spTree>
    <p:extLst>
      <p:ext uri="{BB962C8B-B14F-4D97-AF65-F5344CB8AC3E}">
        <p14:creationId xmlns:p14="http://schemas.microsoft.com/office/powerpoint/2010/main" val="1585544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assume that better team will aggregate higher scores over the course of qualify rounds even though the scores are generated by alliances. Using a large number of matches  for model development  a more accurate probability of win will be calculated.  I assume that there will be additional criteria used in the final selection of an alliance partner.</a:t>
            </a:r>
          </a:p>
        </p:txBody>
      </p:sp>
      <p:sp>
        <p:nvSpPr>
          <p:cNvPr id="4" name="Slide Number Placeholder 3"/>
          <p:cNvSpPr>
            <a:spLocks noGrp="1"/>
          </p:cNvSpPr>
          <p:nvPr>
            <p:ph type="sldNum" sz="quarter" idx="5"/>
          </p:nvPr>
        </p:nvSpPr>
        <p:spPr/>
        <p:txBody>
          <a:bodyPr/>
          <a:lstStyle/>
          <a:p>
            <a:fld id="{C852A045-9E62-4821-8F36-4401331A4428}" type="slidenum">
              <a:rPr lang="en-US" smtClean="0"/>
              <a:t>6</a:t>
            </a:fld>
            <a:endParaRPr lang="en-US"/>
          </a:p>
        </p:txBody>
      </p:sp>
    </p:spTree>
    <p:extLst>
      <p:ext uri="{BB962C8B-B14F-4D97-AF65-F5344CB8AC3E}">
        <p14:creationId xmlns:p14="http://schemas.microsoft.com/office/powerpoint/2010/main" val="359041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data was downloaded from the website “the Blue Alliance. Com”   This site collects information on all the FRC competitions world wide.  The information is stores and disseminated via their app and other methods for  teams and spectators to consume.  Data is reported by match and alliance. For my project I will have to transform that data to a team focus.</a:t>
            </a:r>
          </a:p>
        </p:txBody>
      </p:sp>
      <p:sp>
        <p:nvSpPr>
          <p:cNvPr id="4" name="Slide Number Placeholder 3"/>
          <p:cNvSpPr>
            <a:spLocks noGrp="1"/>
          </p:cNvSpPr>
          <p:nvPr>
            <p:ph type="sldNum" sz="quarter" idx="5"/>
          </p:nvPr>
        </p:nvSpPr>
        <p:spPr/>
        <p:txBody>
          <a:bodyPr/>
          <a:lstStyle/>
          <a:p>
            <a:fld id="{C852A045-9E62-4821-8F36-4401331A4428}" type="slidenum">
              <a:rPr lang="en-US" smtClean="0"/>
              <a:t>7</a:t>
            </a:fld>
            <a:endParaRPr lang="en-US" dirty="0"/>
          </a:p>
        </p:txBody>
      </p:sp>
    </p:spTree>
    <p:extLst>
      <p:ext uri="{BB962C8B-B14F-4D97-AF65-F5344CB8AC3E}">
        <p14:creationId xmlns:p14="http://schemas.microsoft.com/office/powerpoint/2010/main" val="3134138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data from the years 2016 through 2019.  For event/match I down loaded ~72,000 rows that was turned in to ~434,000 row after transformation.  The award files contained ~16,000 rows of data.</a:t>
            </a:r>
          </a:p>
        </p:txBody>
      </p:sp>
      <p:sp>
        <p:nvSpPr>
          <p:cNvPr id="4" name="Slide Number Placeholder 3"/>
          <p:cNvSpPr>
            <a:spLocks noGrp="1"/>
          </p:cNvSpPr>
          <p:nvPr>
            <p:ph type="sldNum" sz="quarter" idx="5"/>
          </p:nvPr>
        </p:nvSpPr>
        <p:spPr/>
        <p:txBody>
          <a:bodyPr/>
          <a:lstStyle/>
          <a:p>
            <a:fld id="{C852A045-9E62-4821-8F36-4401331A4428}" type="slidenum">
              <a:rPr lang="en-US" smtClean="0"/>
              <a:t>8</a:t>
            </a:fld>
            <a:endParaRPr lang="en-US" dirty="0"/>
          </a:p>
        </p:txBody>
      </p:sp>
    </p:spTree>
    <p:extLst>
      <p:ext uri="{BB962C8B-B14F-4D97-AF65-F5344CB8AC3E}">
        <p14:creationId xmlns:p14="http://schemas.microsoft.com/office/powerpoint/2010/main" val="4030178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event data, the data was formatted as you can see in the “from Blue Alliance figure”.  What I needed the data to look like is in the figure below.  So for each row that was read in, 6 rows of data needed to be created and a win flag needed to be set to identify who won each match.  I also had to parse the </a:t>
            </a:r>
            <a:r>
              <a:rPr lang="en-US" dirty="0" err="1"/>
              <a:t>year,regional,match</a:t>
            </a:r>
            <a:r>
              <a:rPr lang="en-US" dirty="0"/>
              <a:t> column into separate year, regionals, round, and match columns. For clarity I gave each round a more descriptive identifier.</a:t>
            </a:r>
          </a:p>
        </p:txBody>
      </p:sp>
      <p:sp>
        <p:nvSpPr>
          <p:cNvPr id="4" name="Slide Number Placeholder 3"/>
          <p:cNvSpPr>
            <a:spLocks noGrp="1"/>
          </p:cNvSpPr>
          <p:nvPr>
            <p:ph type="sldNum" sz="quarter" idx="5"/>
          </p:nvPr>
        </p:nvSpPr>
        <p:spPr/>
        <p:txBody>
          <a:bodyPr/>
          <a:lstStyle/>
          <a:p>
            <a:fld id="{C852A045-9E62-4821-8F36-4401331A4428}" type="slidenum">
              <a:rPr lang="en-US" smtClean="0"/>
              <a:t>9</a:t>
            </a:fld>
            <a:endParaRPr lang="en-US"/>
          </a:p>
        </p:txBody>
      </p:sp>
    </p:spTree>
    <p:extLst>
      <p:ext uri="{BB962C8B-B14F-4D97-AF65-F5344CB8AC3E}">
        <p14:creationId xmlns:p14="http://schemas.microsoft.com/office/powerpoint/2010/main" val="676554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2CF30-E67C-449E-9242-276CC845461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76C96378-A27E-49CE-AAC8-20060A0F8F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11647D-2498-4533-A3EA-EC80CC516E89}"/>
              </a:ext>
            </a:extLst>
          </p:cNvPr>
          <p:cNvSpPr>
            <a:spLocks noGrp="1"/>
          </p:cNvSpPr>
          <p:nvPr>
            <p:ph type="dt" sz="half" idx="10"/>
          </p:nvPr>
        </p:nvSpPr>
        <p:spPr/>
        <p:txBody>
          <a:bodyPr/>
          <a:lstStyle/>
          <a:p>
            <a:fld id="{B333B668-266C-4890-9C93-D1F9D4EA7BDC}" type="datetime1">
              <a:rPr lang="en-US" smtClean="0"/>
              <a:t>10/6/2020</a:t>
            </a:fld>
            <a:endParaRPr lang="en-US"/>
          </a:p>
        </p:txBody>
      </p:sp>
      <p:sp>
        <p:nvSpPr>
          <p:cNvPr id="5" name="Footer Placeholder 4">
            <a:extLst>
              <a:ext uri="{FF2B5EF4-FFF2-40B4-BE49-F238E27FC236}">
                <a16:creationId xmlns:a16="http://schemas.microsoft.com/office/drawing/2014/main" id="{EB058201-8D57-47EF-A0F4-73C0D4AF0029}"/>
              </a:ext>
            </a:extLst>
          </p:cNvPr>
          <p:cNvSpPr>
            <a:spLocks noGrp="1"/>
          </p:cNvSpPr>
          <p:nvPr>
            <p:ph type="ftr" sz="quarter" idx="11"/>
          </p:nvPr>
        </p:nvSpPr>
        <p:spPr/>
        <p:txBody>
          <a:bodyPr/>
          <a:lstStyle>
            <a:lvl1pPr>
              <a:defRPr>
                <a:solidFill>
                  <a:schemeClr val="tx1">
                    <a:lumMod val="65000"/>
                    <a:lumOff val="35000"/>
                  </a:schemeClr>
                </a:solidFill>
                <a:latin typeface="Aristocrat SF" pitchFamily="2" charset="0"/>
              </a:defRPr>
            </a:lvl1pPr>
          </a:lstStyle>
          <a:p>
            <a:r>
              <a:rPr lang="en-US" dirty="0"/>
              <a:t>Building Tools to Make Better Decisions</a:t>
            </a:r>
          </a:p>
        </p:txBody>
      </p:sp>
      <p:sp>
        <p:nvSpPr>
          <p:cNvPr id="6" name="Slide Number Placeholder 5">
            <a:extLst>
              <a:ext uri="{FF2B5EF4-FFF2-40B4-BE49-F238E27FC236}">
                <a16:creationId xmlns:a16="http://schemas.microsoft.com/office/drawing/2014/main" id="{044C5373-0B17-4127-8C05-819770848BA9}"/>
              </a:ext>
            </a:extLst>
          </p:cNvPr>
          <p:cNvSpPr>
            <a:spLocks noGrp="1"/>
          </p:cNvSpPr>
          <p:nvPr>
            <p:ph type="sldNum" sz="quarter" idx="12"/>
          </p:nvPr>
        </p:nvSpPr>
        <p:spPr/>
        <p:txBody>
          <a:bodyPr/>
          <a:lstStyle/>
          <a:p>
            <a:fld id="{3E6E0A2B-C5EA-4D47-8976-AB36ACF2A9AD}" type="slidenum">
              <a:rPr lang="en-US" smtClean="0"/>
              <a:t>‹#›</a:t>
            </a:fld>
            <a:endParaRPr lang="en-US" dirty="0"/>
          </a:p>
        </p:txBody>
      </p:sp>
    </p:spTree>
    <p:extLst>
      <p:ext uri="{BB962C8B-B14F-4D97-AF65-F5344CB8AC3E}">
        <p14:creationId xmlns:p14="http://schemas.microsoft.com/office/powerpoint/2010/main" val="2827384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5BC57-73B5-4EDE-BCB0-228CEC291F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8DF57-790F-4BD9-80D9-252D6A1A10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734D29-1536-4ECD-9029-455ED3999850}"/>
              </a:ext>
            </a:extLst>
          </p:cNvPr>
          <p:cNvSpPr>
            <a:spLocks noGrp="1"/>
          </p:cNvSpPr>
          <p:nvPr>
            <p:ph type="dt" sz="half" idx="10"/>
          </p:nvPr>
        </p:nvSpPr>
        <p:spPr/>
        <p:txBody>
          <a:bodyPr/>
          <a:lstStyle/>
          <a:p>
            <a:fld id="{4E86FF5F-4C9E-4C31-B40A-A35FBA3ECB27}" type="datetime1">
              <a:rPr lang="en-US" smtClean="0"/>
              <a:t>10/6/2020</a:t>
            </a:fld>
            <a:endParaRPr lang="en-US"/>
          </a:p>
        </p:txBody>
      </p:sp>
      <p:sp>
        <p:nvSpPr>
          <p:cNvPr id="5" name="Footer Placeholder 4">
            <a:extLst>
              <a:ext uri="{FF2B5EF4-FFF2-40B4-BE49-F238E27FC236}">
                <a16:creationId xmlns:a16="http://schemas.microsoft.com/office/drawing/2014/main" id="{C8117C6C-0951-4F68-988B-0F47EF9B0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BF3B8F-876E-4205-8909-9E0C37E42EED}"/>
              </a:ext>
            </a:extLst>
          </p:cNvPr>
          <p:cNvSpPr>
            <a:spLocks noGrp="1"/>
          </p:cNvSpPr>
          <p:nvPr>
            <p:ph type="sldNum" sz="quarter" idx="12"/>
          </p:nvPr>
        </p:nvSpPr>
        <p:spPr/>
        <p:txBody>
          <a:bodyPr/>
          <a:lstStyle/>
          <a:p>
            <a:fld id="{3E6E0A2B-C5EA-4D47-8976-AB36ACF2A9AD}" type="slidenum">
              <a:rPr lang="en-US" smtClean="0"/>
              <a:t>‹#›</a:t>
            </a:fld>
            <a:endParaRPr lang="en-US"/>
          </a:p>
        </p:txBody>
      </p:sp>
    </p:spTree>
    <p:extLst>
      <p:ext uri="{BB962C8B-B14F-4D97-AF65-F5344CB8AC3E}">
        <p14:creationId xmlns:p14="http://schemas.microsoft.com/office/powerpoint/2010/main" val="1393754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33406F-7481-417D-8164-F401368B2B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B0D39B-508E-458F-970A-98114FB7C2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823E5E-7FDB-449E-A867-1B9E7F826B37}"/>
              </a:ext>
            </a:extLst>
          </p:cNvPr>
          <p:cNvSpPr>
            <a:spLocks noGrp="1"/>
          </p:cNvSpPr>
          <p:nvPr>
            <p:ph type="dt" sz="half" idx="10"/>
          </p:nvPr>
        </p:nvSpPr>
        <p:spPr/>
        <p:txBody>
          <a:bodyPr/>
          <a:lstStyle/>
          <a:p>
            <a:fld id="{771EC750-0C48-4148-953C-3077ED8F209F}" type="datetime1">
              <a:rPr lang="en-US" smtClean="0"/>
              <a:t>10/6/2020</a:t>
            </a:fld>
            <a:endParaRPr lang="en-US"/>
          </a:p>
        </p:txBody>
      </p:sp>
      <p:sp>
        <p:nvSpPr>
          <p:cNvPr id="5" name="Footer Placeholder 4">
            <a:extLst>
              <a:ext uri="{FF2B5EF4-FFF2-40B4-BE49-F238E27FC236}">
                <a16:creationId xmlns:a16="http://schemas.microsoft.com/office/drawing/2014/main" id="{D3D69A2D-E607-4F72-B67F-6FB81CEBE6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7CEF9-2F6E-4B29-809F-B5C7F28B1A86}"/>
              </a:ext>
            </a:extLst>
          </p:cNvPr>
          <p:cNvSpPr>
            <a:spLocks noGrp="1"/>
          </p:cNvSpPr>
          <p:nvPr>
            <p:ph type="sldNum" sz="quarter" idx="12"/>
          </p:nvPr>
        </p:nvSpPr>
        <p:spPr/>
        <p:txBody>
          <a:bodyPr/>
          <a:lstStyle/>
          <a:p>
            <a:fld id="{3E6E0A2B-C5EA-4D47-8976-AB36ACF2A9AD}" type="slidenum">
              <a:rPr lang="en-US" smtClean="0"/>
              <a:t>‹#›</a:t>
            </a:fld>
            <a:endParaRPr lang="en-US"/>
          </a:p>
        </p:txBody>
      </p:sp>
    </p:spTree>
    <p:extLst>
      <p:ext uri="{BB962C8B-B14F-4D97-AF65-F5344CB8AC3E}">
        <p14:creationId xmlns:p14="http://schemas.microsoft.com/office/powerpoint/2010/main" val="4166165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A32B-7875-4E27-AA26-865A9847F3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8CF9B3-39F1-4A03-BB32-E9872EDC0157}"/>
              </a:ext>
            </a:extLst>
          </p:cNvPr>
          <p:cNvSpPr>
            <a:spLocks noGrp="1"/>
          </p:cNvSpPr>
          <p:nvPr>
            <p:ph type="dt" sz="half" idx="10"/>
          </p:nvPr>
        </p:nvSpPr>
        <p:spPr/>
        <p:txBody>
          <a:bodyPr/>
          <a:lstStyle/>
          <a:p>
            <a:fld id="{4463A740-41B6-44DB-B402-5623A08117DC}" type="datetime1">
              <a:rPr lang="en-US" smtClean="0"/>
              <a:t>10/6/2020</a:t>
            </a:fld>
            <a:endParaRPr lang="en-US" dirty="0"/>
          </a:p>
        </p:txBody>
      </p:sp>
      <p:sp>
        <p:nvSpPr>
          <p:cNvPr id="4" name="Footer Placeholder 3">
            <a:extLst>
              <a:ext uri="{FF2B5EF4-FFF2-40B4-BE49-F238E27FC236}">
                <a16:creationId xmlns:a16="http://schemas.microsoft.com/office/drawing/2014/main" id="{5E53C8E9-70D9-4DD6-923C-8234D554EBD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69118CE-5B05-432B-96F8-B6A893B615BF}"/>
              </a:ext>
            </a:extLst>
          </p:cNvPr>
          <p:cNvSpPr>
            <a:spLocks noGrp="1"/>
          </p:cNvSpPr>
          <p:nvPr>
            <p:ph type="sldNum" sz="quarter" idx="12"/>
          </p:nvPr>
        </p:nvSpPr>
        <p:spPr/>
        <p:txBody>
          <a:bodyPr/>
          <a:lstStyle/>
          <a:p>
            <a:r>
              <a:rPr lang="en-US"/>
              <a:t>Page: </a:t>
            </a:r>
            <a:fld id="{3E6E0A2B-C5EA-4D47-8976-AB36ACF2A9AD}" type="slidenum">
              <a:rPr lang="en-US" smtClean="0"/>
              <a:pPr/>
              <a:t>‹#›</a:t>
            </a:fld>
            <a:endParaRPr lang="en-US" dirty="0"/>
          </a:p>
        </p:txBody>
      </p:sp>
    </p:spTree>
    <p:extLst>
      <p:ext uri="{BB962C8B-B14F-4D97-AF65-F5344CB8AC3E}">
        <p14:creationId xmlns:p14="http://schemas.microsoft.com/office/powerpoint/2010/main" val="424406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FC43C-41A4-4D8B-8D14-D695808C3F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C3689C-F515-4B5C-A65A-1D82B17E80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FE442-826E-489D-8FB9-27C7D0C82401}"/>
              </a:ext>
            </a:extLst>
          </p:cNvPr>
          <p:cNvSpPr>
            <a:spLocks noGrp="1"/>
          </p:cNvSpPr>
          <p:nvPr>
            <p:ph type="dt" sz="half" idx="10"/>
          </p:nvPr>
        </p:nvSpPr>
        <p:spPr/>
        <p:txBody>
          <a:bodyPr/>
          <a:lstStyle/>
          <a:p>
            <a:fld id="{D710A4BA-DBD7-428B-AC25-E53BFEBDC961}" type="datetime1">
              <a:rPr lang="en-US" smtClean="0"/>
              <a:t>10/6/2020</a:t>
            </a:fld>
            <a:endParaRPr lang="en-US"/>
          </a:p>
        </p:txBody>
      </p:sp>
      <p:sp>
        <p:nvSpPr>
          <p:cNvPr id="5" name="Footer Placeholder 4">
            <a:extLst>
              <a:ext uri="{FF2B5EF4-FFF2-40B4-BE49-F238E27FC236}">
                <a16:creationId xmlns:a16="http://schemas.microsoft.com/office/drawing/2014/main" id="{A9488519-469D-4E38-B73D-757935517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020A1E-06F2-4D94-BB4B-DFFE0D325260}"/>
              </a:ext>
            </a:extLst>
          </p:cNvPr>
          <p:cNvSpPr>
            <a:spLocks noGrp="1"/>
          </p:cNvSpPr>
          <p:nvPr>
            <p:ph type="sldNum" sz="quarter" idx="12"/>
          </p:nvPr>
        </p:nvSpPr>
        <p:spPr/>
        <p:txBody>
          <a:bodyPr/>
          <a:lstStyle/>
          <a:p>
            <a:fld id="{3E6E0A2B-C5EA-4D47-8976-AB36ACF2A9AD}" type="slidenum">
              <a:rPr lang="en-US" smtClean="0"/>
              <a:t>‹#›</a:t>
            </a:fld>
            <a:endParaRPr lang="en-US" dirty="0"/>
          </a:p>
        </p:txBody>
      </p:sp>
    </p:spTree>
    <p:extLst>
      <p:ext uri="{BB962C8B-B14F-4D97-AF65-F5344CB8AC3E}">
        <p14:creationId xmlns:p14="http://schemas.microsoft.com/office/powerpoint/2010/main" val="3469475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0B09-B631-48A2-AF0A-6BE20073E9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642550-EE1F-4F4F-BBAC-D5C3AC7D58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29B7EB-86F6-4D28-A48D-3D92C084B796}"/>
              </a:ext>
            </a:extLst>
          </p:cNvPr>
          <p:cNvSpPr>
            <a:spLocks noGrp="1"/>
          </p:cNvSpPr>
          <p:nvPr>
            <p:ph type="dt" sz="half" idx="10"/>
          </p:nvPr>
        </p:nvSpPr>
        <p:spPr/>
        <p:txBody>
          <a:bodyPr/>
          <a:lstStyle/>
          <a:p>
            <a:fld id="{21D5C2AA-8859-4483-97A3-6689CF62EA9A}" type="datetime1">
              <a:rPr lang="en-US" smtClean="0"/>
              <a:t>10/6/2020</a:t>
            </a:fld>
            <a:endParaRPr lang="en-US"/>
          </a:p>
        </p:txBody>
      </p:sp>
      <p:sp>
        <p:nvSpPr>
          <p:cNvPr id="5" name="Footer Placeholder 4">
            <a:extLst>
              <a:ext uri="{FF2B5EF4-FFF2-40B4-BE49-F238E27FC236}">
                <a16:creationId xmlns:a16="http://schemas.microsoft.com/office/drawing/2014/main" id="{51A3570E-B9BA-4DEF-A4BC-0E06CCC4B3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3A0F41-7BE2-4AEC-AF34-B2937DD8E754}"/>
              </a:ext>
            </a:extLst>
          </p:cNvPr>
          <p:cNvSpPr>
            <a:spLocks noGrp="1"/>
          </p:cNvSpPr>
          <p:nvPr>
            <p:ph type="sldNum" sz="quarter" idx="12"/>
          </p:nvPr>
        </p:nvSpPr>
        <p:spPr/>
        <p:txBody>
          <a:bodyPr/>
          <a:lstStyle/>
          <a:p>
            <a:fld id="{3E6E0A2B-C5EA-4D47-8976-AB36ACF2A9AD}" type="slidenum">
              <a:rPr lang="en-US" smtClean="0"/>
              <a:t>‹#›</a:t>
            </a:fld>
            <a:endParaRPr lang="en-US"/>
          </a:p>
        </p:txBody>
      </p:sp>
    </p:spTree>
    <p:extLst>
      <p:ext uri="{BB962C8B-B14F-4D97-AF65-F5344CB8AC3E}">
        <p14:creationId xmlns:p14="http://schemas.microsoft.com/office/powerpoint/2010/main" val="1606411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49950-8C0D-4F20-82EE-E87AEC40B7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FED836-05D5-47BB-8628-9650D9CEB9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937D3C-B643-41E1-87CE-B5E38AC70D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F2D114-93C5-4F75-8D26-A960AD1F3E5A}"/>
              </a:ext>
            </a:extLst>
          </p:cNvPr>
          <p:cNvSpPr>
            <a:spLocks noGrp="1"/>
          </p:cNvSpPr>
          <p:nvPr>
            <p:ph type="dt" sz="half" idx="10"/>
          </p:nvPr>
        </p:nvSpPr>
        <p:spPr/>
        <p:txBody>
          <a:bodyPr/>
          <a:lstStyle/>
          <a:p>
            <a:fld id="{5C8BA3E8-71FD-4607-825B-4AC52CA3B464}" type="datetime1">
              <a:rPr lang="en-US" smtClean="0"/>
              <a:t>10/6/2020</a:t>
            </a:fld>
            <a:endParaRPr lang="en-US"/>
          </a:p>
        </p:txBody>
      </p:sp>
      <p:sp>
        <p:nvSpPr>
          <p:cNvPr id="6" name="Footer Placeholder 5">
            <a:extLst>
              <a:ext uri="{FF2B5EF4-FFF2-40B4-BE49-F238E27FC236}">
                <a16:creationId xmlns:a16="http://schemas.microsoft.com/office/drawing/2014/main" id="{86573BA2-7BBC-4B59-958C-9A5EF8DA6C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C02E68-CFCF-4594-B0A4-DB5916362F85}"/>
              </a:ext>
            </a:extLst>
          </p:cNvPr>
          <p:cNvSpPr>
            <a:spLocks noGrp="1"/>
          </p:cNvSpPr>
          <p:nvPr>
            <p:ph type="sldNum" sz="quarter" idx="12"/>
          </p:nvPr>
        </p:nvSpPr>
        <p:spPr/>
        <p:txBody>
          <a:bodyPr/>
          <a:lstStyle/>
          <a:p>
            <a:fld id="{3E6E0A2B-C5EA-4D47-8976-AB36ACF2A9AD}" type="slidenum">
              <a:rPr lang="en-US" smtClean="0"/>
              <a:t>‹#›</a:t>
            </a:fld>
            <a:endParaRPr lang="en-US"/>
          </a:p>
        </p:txBody>
      </p:sp>
    </p:spTree>
    <p:extLst>
      <p:ext uri="{BB962C8B-B14F-4D97-AF65-F5344CB8AC3E}">
        <p14:creationId xmlns:p14="http://schemas.microsoft.com/office/powerpoint/2010/main" val="165333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170E2-5F56-4265-AD85-DC3D80C537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1B3B0B-78A5-4F83-9574-41F1ACCB26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EC6D40-6107-4D75-9C01-4D6EB58B19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9BDCB3-8545-4A34-948F-61167F554D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F6900F-2D4F-4521-B9AD-6EFBE528EE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6C71DF-46E3-4B96-965B-004470472CFA}"/>
              </a:ext>
            </a:extLst>
          </p:cNvPr>
          <p:cNvSpPr>
            <a:spLocks noGrp="1"/>
          </p:cNvSpPr>
          <p:nvPr>
            <p:ph type="dt" sz="half" idx="10"/>
          </p:nvPr>
        </p:nvSpPr>
        <p:spPr/>
        <p:txBody>
          <a:bodyPr/>
          <a:lstStyle/>
          <a:p>
            <a:fld id="{FCEF4CB1-50E3-4CCB-921E-13DBFC2EA823}" type="datetime1">
              <a:rPr lang="en-US" smtClean="0"/>
              <a:t>10/6/2020</a:t>
            </a:fld>
            <a:endParaRPr lang="en-US"/>
          </a:p>
        </p:txBody>
      </p:sp>
      <p:sp>
        <p:nvSpPr>
          <p:cNvPr id="8" name="Footer Placeholder 7">
            <a:extLst>
              <a:ext uri="{FF2B5EF4-FFF2-40B4-BE49-F238E27FC236}">
                <a16:creationId xmlns:a16="http://schemas.microsoft.com/office/drawing/2014/main" id="{0A0CBDC1-A984-4DE8-9D47-7362F167B9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00AB57-25EB-4347-B446-61F67177CCF4}"/>
              </a:ext>
            </a:extLst>
          </p:cNvPr>
          <p:cNvSpPr>
            <a:spLocks noGrp="1"/>
          </p:cNvSpPr>
          <p:nvPr>
            <p:ph type="sldNum" sz="quarter" idx="12"/>
          </p:nvPr>
        </p:nvSpPr>
        <p:spPr/>
        <p:txBody>
          <a:bodyPr/>
          <a:lstStyle/>
          <a:p>
            <a:fld id="{3E6E0A2B-C5EA-4D47-8976-AB36ACF2A9AD}" type="slidenum">
              <a:rPr lang="en-US" smtClean="0"/>
              <a:t>‹#›</a:t>
            </a:fld>
            <a:endParaRPr lang="en-US"/>
          </a:p>
        </p:txBody>
      </p:sp>
    </p:spTree>
    <p:extLst>
      <p:ext uri="{BB962C8B-B14F-4D97-AF65-F5344CB8AC3E}">
        <p14:creationId xmlns:p14="http://schemas.microsoft.com/office/powerpoint/2010/main" val="485761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152EF-2190-4265-8795-940299E81A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48B0BD-D48A-4A2C-BC2A-7FEB5682FA19}"/>
              </a:ext>
            </a:extLst>
          </p:cNvPr>
          <p:cNvSpPr>
            <a:spLocks noGrp="1"/>
          </p:cNvSpPr>
          <p:nvPr>
            <p:ph type="dt" sz="half" idx="10"/>
          </p:nvPr>
        </p:nvSpPr>
        <p:spPr/>
        <p:txBody>
          <a:bodyPr/>
          <a:lstStyle/>
          <a:p>
            <a:fld id="{2E33C8DC-1E74-4247-B59E-158F2F6B9B54}" type="datetime1">
              <a:rPr lang="en-US" smtClean="0"/>
              <a:t>10/6/2020</a:t>
            </a:fld>
            <a:endParaRPr lang="en-US"/>
          </a:p>
        </p:txBody>
      </p:sp>
      <p:sp>
        <p:nvSpPr>
          <p:cNvPr id="4" name="Footer Placeholder 3">
            <a:extLst>
              <a:ext uri="{FF2B5EF4-FFF2-40B4-BE49-F238E27FC236}">
                <a16:creationId xmlns:a16="http://schemas.microsoft.com/office/drawing/2014/main" id="{CA7D3B2F-BBF3-4E1A-99F0-0665AE2B26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9CBA0C-D79D-49D6-B567-8F791A4A98EA}"/>
              </a:ext>
            </a:extLst>
          </p:cNvPr>
          <p:cNvSpPr>
            <a:spLocks noGrp="1"/>
          </p:cNvSpPr>
          <p:nvPr>
            <p:ph type="sldNum" sz="quarter" idx="12"/>
          </p:nvPr>
        </p:nvSpPr>
        <p:spPr/>
        <p:txBody>
          <a:bodyPr/>
          <a:lstStyle/>
          <a:p>
            <a:fld id="{3E6E0A2B-C5EA-4D47-8976-AB36ACF2A9AD}" type="slidenum">
              <a:rPr lang="en-US" smtClean="0"/>
              <a:t>‹#›</a:t>
            </a:fld>
            <a:endParaRPr lang="en-US"/>
          </a:p>
        </p:txBody>
      </p:sp>
    </p:spTree>
    <p:extLst>
      <p:ext uri="{BB962C8B-B14F-4D97-AF65-F5344CB8AC3E}">
        <p14:creationId xmlns:p14="http://schemas.microsoft.com/office/powerpoint/2010/main" val="2531368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250EC4-9ADE-4BAD-90F4-0AC001D6F8F8}"/>
              </a:ext>
            </a:extLst>
          </p:cNvPr>
          <p:cNvSpPr>
            <a:spLocks noGrp="1"/>
          </p:cNvSpPr>
          <p:nvPr>
            <p:ph type="dt" sz="half" idx="10"/>
          </p:nvPr>
        </p:nvSpPr>
        <p:spPr/>
        <p:txBody>
          <a:bodyPr/>
          <a:lstStyle/>
          <a:p>
            <a:fld id="{410FB80F-495C-4A77-9CDE-FA4341ED231F}" type="datetime1">
              <a:rPr lang="en-US" smtClean="0"/>
              <a:t>10/6/2020</a:t>
            </a:fld>
            <a:endParaRPr lang="en-US"/>
          </a:p>
        </p:txBody>
      </p:sp>
      <p:sp>
        <p:nvSpPr>
          <p:cNvPr id="3" name="Footer Placeholder 2">
            <a:extLst>
              <a:ext uri="{FF2B5EF4-FFF2-40B4-BE49-F238E27FC236}">
                <a16:creationId xmlns:a16="http://schemas.microsoft.com/office/drawing/2014/main" id="{FEBF47C9-F32E-4FBE-BD7F-DBD03417FC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870D64-A670-42DE-8D42-CC5380669CDC}"/>
              </a:ext>
            </a:extLst>
          </p:cNvPr>
          <p:cNvSpPr>
            <a:spLocks noGrp="1"/>
          </p:cNvSpPr>
          <p:nvPr>
            <p:ph type="sldNum" sz="quarter" idx="12"/>
          </p:nvPr>
        </p:nvSpPr>
        <p:spPr/>
        <p:txBody>
          <a:bodyPr/>
          <a:lstStyle/>
          <a:p>
            <a:fld id="{3E6E0A2B-C5EA-4D47-8976-AB36ACF2A9AD}" type="slidenum">
              <a:rPr lang="en-US" smtClean="0"/>
              <a:t>‹#›</a:t>
            </a:fld>
            <a:endParaRPr lang="en-US"/>
          </a:p>
        </p:txBody>
      </p:sp>
    </p:spTree>
    <p:extLst>
      <p:ext uri="{BB962C8B-B14F-4D97-AF65-F5344CB8AC3E}">
        <p14:creationId xmlns:p14="http://schemas.microsoft.com/office/powerpoint/2010/main" val="3820988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6EC4-4BD1-46DF-AB4B-9F415F02A6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04DFB6-4C3B-4A00-AF96-61BDE6348C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4979D0-B3F4-422D-A2A7-A575673764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09F23D-F667-4E8F-8BBD-0D3E4FFB0349}"/>
              </a:ext>
            </a:extLst>
          </p:cNvPr>
          <p:cNvSpPr>
            <a:spLocks noGrp="1"/>
          </p:cNvSpPr>
          <p:nvPr>
            <p:ph type="dt" sz="half" idx="10"/>
          </p:nvPr>
        </p:nvSpPr>
        <p:spPr/>
        <p:txBody>
          <a:bodyPr/>
          <a:lstStyle/>
          <a:p>
            <a:fld id="{9D2BA6D7-AB2C-48F5-96B5-DF098DFE3130}" type="datetime1">
              <a:rPr lang="en-US" smtClean="0"/>
              <a:t>10/6/2020</a:t>
            </a:fld>
            <a:endParaRPr lang="en-US"/>
          </a:p>
        </p:txBody>
      </p:sp>
      <p:sp>
        <p:nvSpPr>
          <p:cNvPr id="6" name="Footer Placeholder 5">
            <a:extLst>
              <a:ext uri="{FF2B5EF4-FFF2-40B4-BE49-F238E27FC236}">
                <a16:creationId xmlns:a16="http://schemas.microsoft.com/office/drawing/2014/main" id="{AB6DF978-567D-4A26-97FB-C93022ADC5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A26C5F-E8D6-41D6-BCDE-6042AFAB44F3}"/>
              </a:ext>
            </a:extLst>
          </p:cNvPr>
          <p:cNvSpPr>
            <a:spLocks noGrp="1"/>
          </p:cNvSpPr>
          <p:nvPr>
            <p:ph type="sldNum" sz="quarter" idx="12"/>
          </p:nvPr>
        </p:nvSpPr>
        <p:spPr/>
        <p:txBody>
          <a:bodyPr/>
          <a:lstStyle/>
          <a:p>
            <a:fld id="{3E6E0A2B-C5EA-4D47-8976-AB36ACF2A9AD}" type="slidenum">
              <a:rPr lang="en-US" smtClean="0"/>
              <a:t>‹#›</a:t>
            </a:fld>
            <a:endParaRPr lang="en-US"/>
          </a:p>
        </p:txBody>
      </p:sp>
    </p:spTree>
    <p:extLst>
      <p:ext uri="{BB962C8B-B14F-4D97-AF65-F5344CB8AC3E}">
        <p14:creationId xmlns:p14="http://schemas.microsoft.com/office/powerpoint/2010/main" val="2887341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06C0F-2047-44C5-A849-50664C6CCD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B38315-238A-464E-A4DD-BC2C99B3D6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AC3C6-E87E-4D4A-991E-5F15D19F5B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F7D1D9-A26E-4B1B-B3B4-4CA5F7424081}"/>
              </a:ext>
            </a:extLst>
          </p:cNvPr>
          <p:cNvSpPr>
            <a:spLocks noGrp="1"/>
          </p:cNvSpPr>
          <p:nvPr>
            <p:ph type="dt" sz="half" idx="10"/>
          </p:nvPr>
        </p:nvSpPr>
        <p:spPr/>
        <p:txBody>
          <a:bodyPr/>
          <a:lstStyle/>
          <a:p>
            <a:fld id="{9999E62F-7138-4A0C-B211-4E162CCF06FC}" type="datetime1">
              <a:rPr lang="en-US" smtClean="0"/>
              <a:t>10/6/2020</a:t>
            </a:fld>
            <a:endParaRPr lang="en-US"/>
          </a:p>
        </p:txBody>
      </p:sp>
      <p:sp>
        <p:nvSpPr>
          <p:cNvPr id="6" name="Footer Placeholder 5">
            <a:extLst>
              <a:ext uri="{FF2B5EF4-FFF2-40B4-BE49-F238E27FC236}">
                <a16:creationId xmlns:a16="http://schemas.microsoft.com/office/drawing/2014/main" id="{8F6A59D3-E9BB-4982-9769-89A20C034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94ECE7-6707-4109-9012-981521163550}"/>
              </a:ext>
            </a:extLst>
          </p:cNvPr>
          <p:cNvSpPr>
            <a:spLocks noGrp="1"/>
          </p:cNvSpPr>
          <p:nvPr>
            <p:ph type="sldNum" sz="quarter" idx="12"/>
          </p:nvPr>
        </p:nvSpPr>
        <p:spPr/>
        <p:txBody>
          <a:bodyPr/>
          <a:lstStyle/>
          <a:p>
            <a:fld id="{3E6E0A2B-C5EA-4D47-8976-AB36ACF2A9AD}" type="slidenum">
              <a:rPr lang="en-US" smtClean="0"/>
              <a:t>‹#›</a:t>
            </a:fld>
            <a:endParaRPr lang="en-US"/>
          </a:p>
        </p:txBody>
      </p:sp>
    </p:spTree>
    <p:extLst>
      <p:ext uri="{BB962C8B-B14F-4D97-AF65-F5344CB8AC3E}">
        <p14:creationId xmlns:p14="http://schemas.microsoft.com/office/powerpoint/2010/main" val="477959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026F20-B4A9-4097-B716-09AE59822B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C046FE-EAB2-4C0A-A17D-5F092DBB41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6DECC8D-AC8C-424E-944D-0CE1BE9EC5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279593-600E-4079-9BE3-79C70CC04A27}" type="datetime1">
              <a:rPr lang="en-US" smtClean="0"/>
              <a:t>10/6/2020</a:t>
            </a:fld>
            <a:endParaRPr lang="en-US" dirty="0"/>
          </a:p>
        </p:txBody>
      </p:sp>
      <p:sp>
        <p:nvSpPr>
          <p:cNvPr id="5" name="Footer Placeholder 4">
            <a:extLst>
              <a:ext uri="{FF2B5EF4-FFF2-40B4-BE49-F238E27FC236}">
                <a16:creationId xmlns:a16="http://schemas.microsoft.com/office/drawing/2014/main" id="{B75E6895-3D9E-44F3-827F-EA1C690913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A7E6C07-0B06-4079-8F86-31C28FC6F0C7}"/>
              </a:ext>
            </a:extLst>
          </p:cNvPr>
          <p:cNvSpPr>
            <a:spLocks noGrp="1"/>
          </p:cNvSpPr>
          <p:nvPr>
            <p:ph type="sldNum" sz="quarter" idx="4"/>
          </p:nvPr>
        </p:nvSpPr>
        <p:spPr>
          <a:xfrm>
            <a:off x="8610600" y="6356350"/>
            <a:ext cx="1501588" cy="365125"/>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r>
              <a:rPr lang="en-US" dirty="0"/>
              <a:t>Page: </a:t>
            </a:r>
            <a:fld id="{3E6E0A2B-C5EA-4D47-8976-AB36ACF2A9AD}" type="slidenum">
              <a:rPr lang="en-US" smtClean="0"/>
              <a:pPr/>
              <a:t>‹#›</a:t>
            </a:fld>
            <a:endParaRPr lang="en-US" dirty="0"/>
          </a:p>
        </p:txBody>
      </p:sp>
      <p:pic>
        <p:nvPicPr>
          <p:cNvPr id="8" name="Picture 7">
            <a:extLst>
              <a:ext uri="{FF2B5EF4-FFF2-40B4-BE49-F238E27FC236}">
                <a16:creationId xmlns:a16="http://schemas.microsoft.com/office/drawing/2014/main" id="{E87640E4-CFAF-4001-9903-9027CE479F5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253587" y="5780653"/>
            <a:ext cx="1727089" cy="1151393"/>
          </a:xfrm>
          <a:prstGeom prst="rect">
            <a:avLst/>
          </a:prstGeom>
        </p:spPr>
      </p:pic>
    </p:spTree>
    <p:extLst>
      <p:ext uri="{BB962C8B-B14F-4D97-AF65-F5344CB8AC3E}">
        <p14:creationId xmlns:p14="http://schemas.microsoft.com/office/powerpoint/2010/main" val="23499642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2.xml"/><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BA9F-60C3-43A3-8576-E9246D4E0714}"/>
              </a:ext>
            </a:extLst>
          </p:cNvPr>
          <p:cNvSpPr>
            <a:spLocks noGrp="1"/>
          </p:cNvSpPr>
          <p:nvPr>
            <p:ph type="ctrTitle"/>
          </p:nvPr>
        </p:nvSpPr>
        <p:spPr/>
        <p:txBody>
          <a:bodyPr/>
          <a:lstStyle/>
          <a:p>
            <a:r>
              <a:rPr lang="en-US" dirty="0"/>
              <a:t>FRC Scouting Recommender</a:t>
            </a:r>
          </a:p>
        </p:txBody>
      </p:sp>
      <p:sp>
        <p:nvSpPr>
          <p:cNvPr id="3" name="Subtitle 2">
            <a:extLst>
              <a:ext uri="{FF2B5EF4-FFF2-40B4-BE49-F238E27FC236}">
                <a16:creationId xmlns:a16="http://schemas.microsoft.com/office/drawing/2014/main" id="{25C2E6E3-3F48-490B-BA53-363A46FD18CE}"/>
              </a:ext>
            </a:extLst>
          </p:cNvPr>
          <p:cNvSpPr>
            <a:spLocks noGrp="1"/>
          </p:cNvSpPr>
          <p:nvPr>
            <p:ph type="subTitle" idx="1"/>
          </p:nvPr>
        </p:nvSpPr>
        <p:spPr/>
        <p:txBody>
          <a:bodyPr/>
          <a:lstStyle/>
          <a:p>
            <a:r>
              <a:rPr lang="en-US" dirty="0"/>
              <a:t>J. Patrick Bernard</a:t>
            </a:r>
          </a:p>
          <a:p>
            <a:r>
              <a:rPr lang="en-US" dirty="0"/>
              <a:t>MSDS692 Data Science Practicum 1</a:t>
            </a:r>
          </a:p>
        </p:txBody>
      </p:sp>
      <p:sp>
        <p:nvSpPr>
          <p:cNvPr id="4" name="Slide Number Placeholder 3">
            <a:extLst>
              <a:ext uri="{FF2B5EF4-FFF2-40B4-BE49-F238E27FC236}">
                <a16:creationId xmlns:a16="http://schemas.microsoft.com/office/drawing/2014/main" id="{94B7981E-C03E-40E2-98E0-C6E82D0FED38}"/>
              </a:ext>
            </a:extLst>
          </p:cNvPr>
          <p:cNvSpPr>
            <a:spLocks noGrp="1"/>
          </p:cNvSpPr>
          <p:nvPr>
            <p:ph type="sldNum" sz="quarter" idx="12"/>
          </p:nvPr>
        </p:nvSpPr>
        <p:spPr/>
        <p:txBody>
          <a:bodyPr/>
          <a:lstStyle/>
          <a:p>
            <a:fld id="{3E6E0A2B-C5EA-4D47-8976-AB36ACF2A9AD}" type="slidenum">
              <a:rPr lang="en-US" smtClean="0"/>
              <a:t>1</a:t>
            </a:fld>
            <a:endParaRPr lang="en-US" dirty="0"/>
          </a:p>
        </p:txBody>
      </p:sp>
      <p:sp>
        <p:nvSpPr>
          <p:cNvPr id="5" name="Footer Placeholder 4">
            <a:extLst>
              <a:ext uri="{FF2B5EF4-FFF2-40B4-BE49-F238E27FC236}">
                <a16:creationId xmlns:a16="http://schemas.microsoft.com/office/drawing/2014/main" id="{341859A9-6274-405E-9CF3-9E89519581EF}"/>
              </a:ext>
            </a:extLst>
          </p:cNvPr>
          <p:cNvSpPr>
            <a:spLocks noGrp="1"/>
          </p:cNvSpPr>
          <p:nvPr>
            <p:ph type="ftr" sz="quarter" idx="11"/>
          </p:nvPr>
        </p:nvSpPr>
        <p:spPr/>
        <p:txBody>
          <a:bodyPr/>
          <a:lstStyle/>
          <a:p>
            <a:r>
              <a:rPr lang="en-US" dirty="0"/>
              <a:t>Building Tools to Make Better Decisions</a:t>
            </a:r>
          </a:p>
        </p:txBody>
      </p:sp>
      <p:pic>
        <p:nvPicPr>
          <p:cNvPr id="23" name="Audio 22">
            <a:hlinkClick r:id="" action="ppaction://media"/>
            <a:extLst>
              <a:ext uri="{FF2B5EF4-FFF2-40B4-BE49-F238E27FC236}">
                <a16:creationId xmlns:a16="http://schemas.microsoft.com/office/drawing/2014/main" id="{2DE1C4F5-F769-4250-9427-AD8259AE8A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69009156"/>
      </p:ext>
    </p:extLst>
  </p:cSld>
  <p:clrMapOvr>
    <a:masterClrMapping/>
  </p:clrMapOvr>
  <mc:AlternateContent xmlns:mc="http://schemas.openxmlformats.org/markup-compatibility/2006">
    <mc:Choice xmlns:p14="http://schemas.microsoft.com/office/powerpoint/2010/main" Requires="p14">
      <p:transition spd="med" p14:dur="700" advTm="7179">
        <p:fade/>
      </p:transition>
    </mc:Choice>
    <mc:Fallback>
      <p:transition spd="med" advTm="71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5943-18D9-4E70-B3EE-E04925753D46}"/>
              </a:ext>
            </a:extLst>
          </p:cNvPr>
          <p:cNvSpPr>
            <a:spLocks noGrp="1"/>
          </p:cNvSpPr>
          <p:nvPr>
            <p:ph type="title"/>
          </p:nvPr>
        </p:nvSpPr>
        <p:spPr/>
        <p:txBody>
          <a:bodyPr/>
          <a:lstStyle/>
          <a:p>
            <a:r>
              <a:rPr lang="en-US" dirty="0"/>
              <a:t>Data Exploration</a:t>
            </a:r>
          </a:p>
        </p:txBody>
      </p:sp>
      <p:sp>
        <p:nvSpPr>
          <p:cNvPr id="3" name="Content Placeholder 2">
            <a:extLst>
              <a:ext uri="{FF2B5EF4-FFF2-40B4-BE49-F238E27FC236}">
                <a16:creationId xmlns:a16="http://schemas.microsoft.com/office/drawing/2014/main" id="{682523C2-AF9C-448D-A3D8-AD24BB23ED6E}"/>
              </a:ext>
            </a:extLst>
          </p:cNvPr>
          <p:cNvSpPr>
            <a:spLocks noGrp="1"/>
          </p:cNvSpPr>
          <p:nvPr>
            <p:ph idx="1"/>
          </p:nvPr>
        </p:nvSpPr>
        <p:spPr>
          <a:xfrm>
            <a:off x="838200" y="1690688"/>
            <a:ext cx="6581775" cy="465138"/>
          </a:xfrm>
        </p:spPr>
        <p:txBody>
          <a:bodyPr>
            <a:normAutofit lnSpcReduction="10000"/>
          </a:bodyPr>
          <a:lstStyle/>
          <a:p>
            <a:r>
              <a:rPr lang="en-US" dirty="0"/>
              <a:t>Number of active teams world wide : 3758</a:t>
            </a:r>
          </a:p>
          <a:p>
            <a:endParaRPr lang="en-US" dirty="0"/>
          </a:p>
          <a:p>
            <a:endParaRPr lang="en-US" dirty="0"/>
          </a:p>
        </p:txBody>
      </p:sp>
      <p:sp>
        <p:nvSpPr>
          <p:cNvPr id="4" name="Slide Number Placeholder 3">
            <a:extLst>
              <a:ext uri="{FF2B5EF4-FFF2-40B4-BE49-F238E27FC236}">
                <a16:creationId xmlns:a16="http://schemas.microsoft.com/office/drawing/2014/main" id="{1544978C-6D76-40D6-98A2-E9618B456EAC}"/>
              </a:ext>
            </a:extLst>
          </p:cNvPr>
          <p:cNvSpPr>
            <a:spLocks noGrp="1"/>
          </p:cNvSpPr>
          <p:nvPr>
            <p:ph type="sldNum" sz="quarter" idx="12"/>
          </p:nvPr>
        </p:nvSpPr>
        <p:spPr/>
        <p:txBody>
          <a:bodyPr/>
          <a:lstStyle/>
          <a:p>
            <a:fld id="{3E6E0A2B-C5EA-4D47-8976-AB36ACF2A9AD}" type="slidenum">
              <a:rPr lang="en-US" smtClean="0"/>
              <a:t>10</a:t>
            </a:fld>
            <a:endParaRPr lang="en-US" dirty="0"/>
          </a:p>
        </p:txBody>
      </p:sp>
      <p:pic>
        <p:nvPicPr>
          <p:cNvPr id="6" name="Picture 5">
            <a:extLst>
              <a:ext uri="{FF2B5EF4-FFF2-40B4-BE49-F238E27FC236}">
                <a16:creationId xmlns:a16="http://schemas.microsoft.com/office/drawing/2014/main" id="{798CB585-A766-4D2F-87C6-AB006FF2C0F3}"/>
              </a:ext>
            </a:extLst>
          </p:cNvPr>
          <p:cNvPicPr>
            <a:picLocks noChangeAspect="1"/>
          </p:cNvPicPr>
          <p:nvPr/>
        </p:nvPicPr>
        <p:blipFill>
          <a:blip r:embed="rId5"/>
          <a:stretch>
            <a:fillRect/>
          </a:stretch>
        </p:blipFill>
        <p:spPr>
          <a:xfrm>
            <a:off x="7970075" y="1690688"/>
            <a:ext cx="2343150" cy="4486275"/>
          </a:xfrm>
          <a:prstGeom prst="rect">
            <a:avLst/>
          </a:prstGeom>
        </p:spPr>
      </p:pic>
      <p:sp>
        <p:nvSpPr>
          <p:cNvPr id="7" name="TextBox 6">
            <a:extLst>
              <a:ext uri="{FF2B5EF4-FFF2-40B4-BE49-F238E27FC236}">
                <a16:creationId xmlns:a16="http://schemas.microsoft.com/office/drawing/2014/main" id="{44C13B0D-4FE8-4A87-BC31-73F2D6DEF8E9}"/>
              </a:ext>
            </a:extLst>
          </p:cNvPr>
          <p:cNvSpPr txBox="1"/>
          <p:nvPr/>
        </p:nvSpPr>
        <p:spPr>
          <a:xfrm>
            <a:off x="8058149" y="1369259"/>
            <a:ext cx="2185598" cy="369332"/>
          </a:xfrm>
          <a:prstGeom prst="rect">
            <a:avLst/>
          </a:prstGeom>
          <a:noFill/>
        </p:spPr>
        <p:txBody>
          <a:bodyPr wrap="none" rtlCol="0">
            <a:spAutoFit/>
          </a:bodyPr>
          <a:lstStyle/>
          <a:p>
            <a:r>
              <a:rPr lang="en-US" dirty="0"/>
              <a:t>Game Score Statistics</a:t>
            </a:r>
          </a:p>
        </p:txBody>
      </p:sp>
      <p:pic>
        <p:nvPicPr>
          <p:cNvPr id="4098" name="Picture 2">
            <a:extLst>
              <a:ext uri="{FF2B5EF4-FFF2-40B4-BE49-F238E27FC236}">
                <a16:creationId xmlns:a16="http://schemas.microsoft.com/office/drawing/2014/main" id="{6F52F3F9-7554-4603-8C21-3B2B1C1363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150" y="2062163"/>
            <a:ext cx="4535847" cy="4430712"/>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E9126540-552E-4A93-8F15-0718C6CDFB0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84298537"/>
      </p:ext>
    </p:extLst>
  </p:cSld>
  <p:clrMapOvr>
    <a:masterClrMapping/>
  </p:clrMapOvr>
  <mc:AlternateContent xmlns:mc="http://schemas.openxmlformats.org/markup-compatibility/2006">
    <mc:Choice xmlns:p14="http://schemas.microsoft.com/office/powerpoint/2010/main" Requires="p14">
      <p:transition spd="med" p14:dur="700" advTm="46636">
        <p:fade/>
      </p:transition>
    </mc:Choice>
    <mc:Fallback>
      <p:transition spd="med" advTm="466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1167F-5A7B-49F1-AB49-F7C1C3CA6503}"/>
              </a:ext>
            </a:extLst>
          </p:cNvPr>
          <p:cNvSpPr>
            <a:spLocks noGrp="1"/>
          </p:cNvSpPr>
          <p:nvPr>
            <p:ph type="title"/>
          </p:nvPr>
        </p:nvSpPr>
        <p:spPr/>
        <p:txBody>
          <a:bodyPr/>
          <a:lstStyle/>
          <a:p>
            <a:r>
              <a:rPr lang="en-US" dirty="0"/>
              <a:t>Data Exploration (2)</a:t>
            </a:r>
          </a:p>
        </p:txBody>
      </p:sp>
      <p:sp>
        <p:nvSpPr>
          <p:cNvPr id="3" name="Content Placeholder 2">
            <a:extLst>
              <a:ext uri="{FF2B5EF4-FFF2-40B4-BE49-F238E27FC236}">
                <a16:creationId xmlns:a16="http://schemas.microsoft.com/office/drawing/2014/main" id="{F1A525D9-A96C-4239-8E59-9434F4A3A645}"/>
              </a:ext>
            </a:extLst>
          </p:cNvPr>
          <p:cNvSpPr>
            <a:spLocks noGrp="1"/>
          </p:cNvSpPr>
          <p:nvPr>
            <p:ph idx="1"/>
          </p:nvPr>
        </p:nvSpPr>
        <p:spPr>
          <a:xfrm>
            <a:off x="838200" y="1825625"/>
            <a:ext cx="5610225" cy="4351338"/>
          </a:xfrm>
        </p:spPr>
        <p:txBody>
          <a:bodyPr/>
          <a:lstStyle/>
          <a:p>
            <a:r>
              <a:rPr lang="en-US" dirty="0"/>
              <a:t>Scores have been standardized </a:t>
            </a:r>
          </a:p>
          <a:p>
            <a:pPr lvl="1"/>
            <a:r>
              <a:rPr lang="en-US" dirty="0"/>
              <a:t>By year</a:t>
            </a:r>
          </a:p>
          <a:p>
            <a:pPr lvl="2"/>
            <a:r>
              <a:rPr lang="en-US" dirty="0"/>
              <a:t>By round</a:t>
            </a:r>
          </a:p>
          <a:p>
            <a:r>
              <a:rPr lang="en-US" dirty="0"/>
              <a:t>Standardization is Zero mean Unit variant</a:t>
            </a:r>
          </a:p>
          <a:p>
            <a:r>
              <a:rPr lang="en-US" dirty="0"/>
              <a:t>Make scores from different years comparable</a:t>
            </a:r>
          </a:p>
        </p:txBody>
      </p:sp>
      <p:sp>
        <p:nvSpPr>
          <p:cNvPr id="4" name="Slide Number Placeholder 3">
            <a:extLst>
              <a:ext uri="{FF2B5EF4-FFF2-40B4-BE49-F238E27FC236}">
                <a16:creationId xmlns:a16="http://schemas.microsoft.com/office/drawing/2014/main" id="{0832FEA4-3916-4A40-8D28-9A03F0EB221D}"/>
              </a:ext>
            </a:extLst>
          </p:cNvPr>
          <p:cNvSpPr>
            <a:spLocks noGrp="1"/>
          </p:cNvSpPr>
          <p:nvPr>
            <p:ph type="sldNum" sz="quarter" idx="12"/>
          </p:nvPr>
        </p:nvSpPr>
        <p:spPr/>
        <p:txBody>
          <a:bodyPr/>
          <a:lstStyle/>
          <a:p>
            <a:fld id="{3E6E0A2B-C5EA-4D47-8976-AB36ACF2A9AD}" type="slidenum">
              <a:rPr lang="en-US" smtClean="0"/>
              <a:t>11</a:t>
            </a:fld>
            <a:endParaRPr lang="en-US" dirty="0"/>
          </a:p>
        </p:txBody>
      </p:sp>
      <p:pic>
        <p:nvPicPr>
          <p:cNvPr id="6146" name="Picture 2">
            <a:extLst>
              <a:ext uri="{FF2B5EF4-FFF2-40B4-BE49-F238E27FC236}">
                <a16:creationId xmlns:a16="http://schemas.microsoft.com/office/drawing/2014/main" id="{85E0CB30-2F45-44B8-B5C2-FAB1BA22D9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399" y="476250"/>
            <a:ext cx="5476875" cy="5439994"/>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D03611E7-6DC1-4413-9D81-950B8BC5CD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76864265"/>
      </p:ext>
    </p:extLst>
  </p:cSld>
  <p:clrMapOvr>
    <a:masterClrMapping/>
  </p:clrMapOvr>
  <mc:AlternateContent xmlns:mc="http://schemas.openxmlformats.org/markup-compatibility/2006">
    <mc:Choice xmlns:p14="http://schemas.microsoft.com/office/powerpoint/2010/main" Requires="p14">
      <p:transition spd="med" p14:dur="700" advTm="17627">
        <p:fade/>
      </p:transition>
    </mc:Choice>
    <mc:Fallback>
      <p:transition spd="med" advTm="176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C0F60-5F71-4D19-BBAB-DDDCABDE4218}"/>
              </a:ext>
            </a:extLst>
          </p:cNvPr>
          <p:cNvSpPr>
            <a:spLocks noGrp="1"/>
          </p:cNvSpPr>
          <p:nvPr>
            <p:ph type="title"/>
          </p:nvPr>
        </p:nvSpPr>
        <p:spPr/>
        <p:txBody>
          <a:bodyPr/>
          <a:lstStyle/>
          <a:p>
            <a:r>
              <a:rPr lang="en-US" dirty="0"/>
              <a:t>Data Exploration (3) Distributions</a:t>
            </a:r>
          </a:p>
        </p:txBody>
      </p:sp>
      <p:sp>
        <p:nvSpPr>
          <p:cNvPr id="4" name="Slide Number Placeholder 3">
            <a:extLst>
              <a:ext uri="{FF2B5EF4-FFF2-40B4-BE49-F238E27FC236}">
                <a16:creationId xmlns:a16="http://schemas.microsoft.com/office/drawing/2014/main" id="{CF54583B-0E4A-4A78-9D8C-C4595FCB2896}"/>
              </a:ext>
            </a:extLst>
          </p:cNvPr>
          <p:cNvSpPr>
            <a:spLocks noGrp="1"/>
          </p:cNvSpPr>
          <p:nvPr>
            <p:ph type="sldNum" sz="quarter" idx="12"/>
          </p:nvPr>
        </p:nvSpPr>
        <p:spPr/>
        <p:txBody>
          <a:bodyPr/>
          <a:lstStyle/>
          <a:p>
            <a:fld id="{3E6E0A2B-C5EA-4D47-8976-AB36ACF2A9AD}" type="slidenum">
              <a:rPr lang="en-US" smtClean="0"/>
              <a:t>12</a:t>
            </a:fld>
            <a:endParaRPr lang="en-US" dirty="0"/>
          </a:p>
        </p:txBody>
      </p:sp>
      <p:pic>
        <p:nvPicPr>
          <p:cNvPr id="5122" name="Picture 2">
            <a:extLst>
              <a:ext uri="{FF2B5EF4-FFF2-40B4-BE49-F238E27FC236}">
                <a16:creationId xmlns:a16="http://schemas.microsoft.com/office/drawing/2014/main" id="{C60A7FB0-4D77-4E8F-9F3C-1EC394DC0F3D}"/>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20756" y="1254127"/>
            <a:ext cx="2913708" cy="28181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F5D58FE-AB9D-4731-9891-36DEC2B1C5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59" y="4045812"/>
            <a:ext cx="2885048" cy="281817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851FBCF3-79B2-4FA5-B60A-CCD83A2386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5051" y="1301752"/>
            <a:ext cx="2798541" cy="273367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75411088-C1A1-4E8A-B670-616010BB88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3246" y="4100878"/>
            <a:ext cx="2798541" cy="27336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FE8BA0-27A3-4D9F-A867-7922FA7DACBA}"/>
              </a:ext>
            </a:extLst>
          </p:cNvPr>
          <p:cNvSpPr txBox="1"/>
          <p:nvPr/>
        </p:nvSpPr>
        <p:spPr>
          <a:xfrm>
            <a:off x="3172361" y="3677346"/>
            <a:ext cx="1807546" cy="369332"/>
          </a:xfrm>
          <a:prstGeom prst="rect">
            <a:avLst/>
          </a:prstGeom>
          <a:noFill/>
        </p:spPr>
        <p:txBody>
          <a:bodyPr wrap="none" rtlCol="0">
            <a:spAutoFit/>
          </a:bodyPr>
          <a:lstStyle/>
          <a:p>
            <a:r>
              <a:rPr lang="en-US" dirty="0"/>
              <a:t>Qualifying round</a:t>
            </a:r>
          </a:p>
        </p:txBody>
      </p:sp>
      <p:sp>
        <p:nvSpPr>
          <p:cNvPr id="6" name="TextBox 5">
            <a:extLst>
              <a:ext uri="{FF2B5EF4-FFF2-40B4-BE49-F238E27FC236}">
                <a16:creationId xmlns:a16="http://schemas.microsoft.com/office/drawing/2014/main" id="{33A2FA9C-7BD6-44DD-A124-45DF2E005A50}"/>
              </a:ext>
            </a:extLst>
          </p:cNvPr>
          <p:cNvSpPr txBox="1"/>
          <p:nvPr/>
        </p:nvSpPr>
        <p:spPr>
          <a:xfrm>
            <a:off x="3067907" y="6167477"/>
            <a:ext cx="1509452" cy="369332"/>
          </a:xfrm>
          <a:prstGeom prst="rect">
            <a:avLst/>
          </a:prstGeom>
          <a:noFill/>
        </p:spPr>
        <p:txBody>
          <a:bodyPr wrap="none" rtlCol="0">
            <a:spAutoFit/>
          </a:bodyPr>
          <a:lstStyle/>
          <a:p>
            <a:r>
              <a:rPr lang="en-US" dirty="0"/>
              <a:t>Quarter Finals</a:t>
            </a:r>
          </a:p>
        </p:txBody>
      </p:sp>
      <p:sp>
        <p:nvSpPr>
          <p:cNvPr id="7" name="TextBox 6">
            <a:extLst>
              <a:ext uri="{FF2B5EF4-FFF2-40B4-BE49-F238E27FC236}">
                <a16:creationId xmlns:a16="http://schemas.microsoft.com/office/drawing/2014/main" id="{A808C272-77F2-468F-AA56-A6DE1703EF62}"/>
              </a:ext>
            </a:extLst>
          </p:cNvPr>
          <p:cNvSpPr txBox="1"/>
          <p:nvPr/>
        </p:nvSpPr>
        <p:spPr>
          <a:xfrm>
            <a:off x="8533592" y="3617357"/>
            <a:ext cx="1141659" cy="369332"/>
          </a:xfrm>
          <a:prstGeom prst="rect">
            <a:avLst/>
          </a:prstGeom>
          <a:noFill/>
        </p:spPr>
        <p:txBody>
          <a:bodyPr wrap="none" rtlCol="0">
            <a:spAutoFit/>
          </a:bodyPr>
          <a:lstStyle/>
          <a:p>
            <a:r>
              <a:rPr lang="en-US" dirty="0"/>
              <a:t>Semifinals</a:t>
            </a:r>
          </a:p>
        </p:txBody>
      </p:sp>
      <p:sp>
        <p:nvSpPr>
          <p:cNvPr id="8" name="TextBox 7">
            <a:extLst>
              <a:ext uri="{FF2B5EF4-FFF2-40B4-BE49-F238E27FC236}">
                <a16:creationId xmlns:a16="http://schemas.microsoft.com/office/drawing/2014/main" id="{CDB05567-99CC-4BE2-A09C-CCEAB97BEAE8}"/>
              </a:ext>
            </a:extLst>
          </p:cNvPr>
          <p:cNvSpPr txBox="1"/>
          <p:nvPr/>
        </p:nvSpPr>
        <p:spPr>
          <a:xfrm>
            <a:off x="8609121" y="6167477"/>
            <a:ext cx="718466" cy="369332"/>
          </a:xfrm>
          <a:prstGeom prst="rect">
            <a:avLst/>
          </a:prstGeom>
          <a:noFill/>
        </p:spPr>
        <p:txBody>
          <a:bodyPr wrap="none" rtlCol="0">
            <a:spAutoFit/>
          </a:bodyPr>
          <a:lstStyle/>
          <a:p>
            <a:r>
              <a:rPr lang="en-US" dirty="0"/>
              <a:t>Finals</a:t>
            </a:r>
          </a:p>
        </p:txBody>
      </p:sp>
      <p:sp>
        <p:nvSpPr>
          <p:cNvPr id="9" name="Rectangle 8">
            <a:extLst>
              <a:ext uri="{FF2B5EF4-FFF2-40B4-BE49-F238E27FC236}">
                <a16:creationId xmlns:a16="http://schemas.microsoft.com/office/drawing/2014/main" id="{26497201-B0E7-4B7D-BA95-37206A3D8887}"/>
              </a:ext>
            </a:extLst>
          </p:cNvPr>
          <p:cNvSpPr/>
          <p:nvPr/>
        </p:nvSpPr>
        <p:spPr>
          <a:xfrm>
            <a:off x="10344150" y="3902731"/>
            <a:ext cx="1009650" cy="28789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Wins</a:t>
            </a:r>
          </a:p>
        </p:txBody>
      </p:sp>
      <p:sp>
        <p:nvSpPr>
          <p:cNvPr id="10" name="Rectangle: Rounded Corners 9">
            <a:extLst>
              <a:ext uri="{FF2B5EF4-FFF2-40B4-BE49-F238E27FC236}">
                <a16:creationId xmlns:a16="http://schemas.microsoft.com/office/drawing/2014/main" id="{6E3ED383-7D78-4C77-9957-7CECD2012CE8}"/>
              </a:ext>
            </a:extLst>
          </p:cNvPr>
          <p:cNvSpPr/>
          <p:nvPr/>
        </p:nvSpPr>
        <p:spPr>
          <a:xfrm>
            <a:off x="10344150" y="4215546"/>
            <a:ext cx="1009650" cy="28789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Losses</a:t>
            </a:r>
          </a:p>
        </p:txBody>
      </p:sp>
      <p:sp>
        <p:nvSpPr>
          <p:cNvPr id="11" name="TextBox 10">
            <a:extLst>
              <a:ext uri="{FF2B5EF4-FFF2-40B4-BE49-F238E27FC236}">
                <a16:creationId xmlns:a16="http://schemas.microsoft.com/office/drawing/2014/main" id="{D6B20B64-46CC-4546-8223-BD8C0972BEF2}"/>
              </a:ext>
            </a:extLst>
          </p:cNvPr>
          <p:cNvSpPr txBox="1"/>
          <p:nvPr/>
        </p:nvSpPr>
        <p:spPr>
          <a:xfrm>
            <a:off x="10112188" y="1385729"/>
            <a:ext cx="1423037" cy="1200329"/>
          </a:xfrm>
          <a:prstGeom prst="rect">
            <a:avLst/>
          </a:prstGeom>
          <a:noFill/>
        </p:spPr>
        <p:txBody>
          <a:bodyPr wrap="square" rtlCol="0">
            <a:spAutoFit/>
          </a:bodyPr>
          <a:lstStyle/>
          <a:p>
            <a:r>
              <a:rPr lang="en-US" dirty="0"/>
              <a:t>Standardized scores Grouped by win/Loss</a:t>
            </a:r>
          </a:p>
        </p:txBody>
      </p:sp>
      <p:sp>
        <p:nvSpPr>
          <p:cNvPr id="12" name="Rectangle 11">
            <a:extLst>
              <a:ext uri="{FF2B5EF4-FFF2-40B4-BE49-F238E27FC236}">
                <a16:creationId xmlns:a16="http://schemas.microsoft.com/office/drawing/2014/main" id="{909E0D90-1597-4C1A-B5F7-F492C1AF9160}"/>
              </a:ext>
            </a:extLst>
          </p:cNvPr>
          <p:cNvSpPr/>
          <p:nvPr/>
        </p:nvSpPr>
        <p:spPr>
          <a:xfrm>
            <a:off x="1219200" y="3939064"/>
            <a:ext cx="123553" cy="1332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Rectangle 12">
            <a:extLst>
              <a:ext uri="{FF2B5EF4-FFF2-40B4-BE49-F238E27FC236}">
                <a16:creationId xmlns:a16="http://schemas.microsoft.com/office/drawing/2014/main" id="{547193D1-BF2C-40FB-9D6E-C47ABC10F237}"/>
              </a:ext>
            </a:extLst>
          </p:cNvPr>
          <p:cNvSpPr/>
          <p:nvPr/>
        </p:nvSpPr>
        <p:spPr>
          <a:xfrm>
            <a:off x="1247775" y="6720364"/>
            <a:ext cx="123553" cy="1332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Rectangle 13">
            <a:extLst>
              <a:ext uri="{FF2B5EF4-FFF2-40B4-BE49-F238E27FC236}">
                <a16:creationId xmlns:a16="http://schemas.microsoft.com/office/drawing/2014/main" id="{0B46CB0B-653B-4B5B-94A5-0EF1CD229394}"/>
              </a:ext>
            </a:extLst>
          </p:cNvPr>
          <p:cNvSpPr/>
          <p:nvPr/>
        </p:nvSpPr>
        <p:spPr>
          <a:xfrm>
            <a:off x="7191375" y="6710839"/>
            <a:ext cx="123553" cy="1332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Rectangle 14">
            <a:extLst>
              <a:ext uri="{FF2B5EF4-FFF2-40B4-BE49-F238E27FC236}">
                <a16:creationId xmlns:a16="http://schemas.microsoft.com/office/drawing/2014/main" id="{518AE90F-847C-4676-B1EB-B873AA42BDD2}"/>
              </a:ext>
            </a:extLst>
          </p:cNvPr>
          <p:cNvSpPr/>
          <p:nvPr/>
        </p:nvSpPr>
        <p:spPr>
          <a:xfrm>
            <a:off x="7115175" y="3910489"/>
            <a:ext cx="123553" cy="1332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22" name="Audio 21">
            <a:hlinkClick r:id="" action="ppaction://media"/>
            <a:extLst>
              <a:ext uri="{FF2B5EF4-FFF2-40B4-BE49-F238E27FC236}">
                <a16:creationId xmlns:a16="http://schemas.microsoft.com/office/drawing/2014/main" id="{CDC81231-330A-48A2-8A80-3C84121A1F7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32228302"/>
      </p:ext>
    </p:extLst>
  </p:cSld>
  <p:clrMapOvr>
    <a:masterClrMapping/>
  </p:clrMapOvr>
  <mc:AlternateContent xmlns:mc="http://schemas.openxmlformats.org/markup-compatibility/2006">
    <mc:Choice xmlns:p14="http://schemas.microsoft.com/office/powerpoint/2010/main" Requires="p14">
      <p:transition spd="med" p14:dur="700" advTm="62079">
        <p:fade/>
      </p:transition>
    </mc:Choice>
    <mc:Fallback>
      <p:transition spd="med" advTm="620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A682-2871-4F0D-B41C-72A6F66584C3}"/>
              </a:ext>
            </a:extLst>
          </p:cNvPr>
          <p:cNvSpPr>
            <a:spLocks noGrp="1"/>
          </p:cNvSpPr>
          <p:nvPr>
            <p:ph type="title"/>
          </p:nvPr>
        </p:nvSpPr>
        <p:spPr/>
        <p:txBody>
          <a:bodyPr/>
          <a:lstStyle/>
          <a:p>
            <a:r>
              <a:rPr lang="en-US" dirty="0"/>
              <a:t> Are Award Important?</a:t>
            </a:r>
          </a:p>
        </p:txBody>
      </p:sp>
      <p:sp>
        <p:nvSpPr>
          <p:cNvPr id="4" name="Slide Number Placeholder 3">
            <a:extLst>
              <a:ext uri="{FF2B5EF4-FFF2-40B4-BE49-F238E27FC236}">
                <a16:creationId xmlns:a16="http://schemas.microsoft.com/office/drawing/2014/main" id="{97A77DC4-CA1B-4BAC-A087-611602558897}"/>
              </a:ext>
            </a:extLst>
          </p:cNvPr>
          <p:cNvSpPr>
            <a:spLocks noGrp="1"/>
          </p:cNvSpPr>
          <p:nvPr>
            <p:ph type="sldNum" sz="quarter" idx="12"/>
          </p:nvPr>
        </p:nvSpPr>
        <p:spPr/>
        <p:txBody>
          <a:bodyPr/>
          <a:lstStyle/>
          <a:p>
            <a:fld id="{3E6E0A2B-C5EA-4D47-8976-AB36ACF2A9AD}" type="slidenum">
              <a:rPr lang="en-US" smtClean="0"/>
              <a:t>13</a:t>
            </a:fld>
            <a:endParaRPr lang="en-US" dirty="0"/>
          </a:p>
        </p:txBody>
      </p:sp>
      <p:pic>
        <p:nvPicPr>
          <p:cNvPr id="7172" name="Picture 4">
            <a:extLst>
              <a:ext uri="{FF2B5EF4-FFF2-40B4-BE49-F238E27FC236}">
                <a16:creationId xmlns:a16="http://schemas.microsoft.com/office/drawing/2014/main" id="{64BEF794-C1B0-42CB-BCD9-47F0904F0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76" y="1273969"/>
            <a:ext cx="5465544" cy="54475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6FB97BA-F48A-4FA9-BB73-2DCB946A595B}"/>
              </a:ext>
            </a:extLst>
          </p:cNvPr>
          <p:cNvPicPr>
            <a:picLocks noChangeAspect="1"/>
          </p:cNvPicPr>
          <p:nvPr/>
        </p:nvPicPr>
        <p:blipFill>
          <a:blip r:embed="rId6"/>
          <a:stretch>
            <a:fillRect/>
          </a:stretch>
        </p:blipFill>
        <p:spPr>
          <a:xfrm>
            <a:off x="6804710" y="1302147"/>
            <a:ext cx="1714500" cy="5391150"/>
          </a:xfrm>
          <a:prstGeom prst="rect">
            <a:avLst/>
          </a:prstGeom>
        </p:spPr>
      </p:pic>
      <p:sp>
        <p:nvSpPr>
          <p:cNvPr id="9" name="TextBox 8">
            <a:extLst>
              <a:ext uri="{FF2B5EF4-FFF2-40B4-BE49-F238E27FC236}">
                <a16:creationId xmlns:a16="http://schemas.microsoft.com/office/drawing/2014/main" id="{2B34F03B-3149-40B2-9265-607D8FDFF102}"/>
              </a:ext>
            </a:extLst>
          </p:cNvPr>
          <p:cNvSpPr txBox="1"/>
          <p:nvPr/>
        </p:nvSpPr>
        <p:spPr>
          <a:xfrm>
            <a:off x="8820151" y="1504950"/>
            <a:ext cx="2533650" cy="923330"/>
          </a:xfrm>
          <a:prstGeom prst="rect">
            <a:avLst/>
          </a:prstGeom>
          <a:noFill/>
        </p:spPr>
        <p:txBody>
          <a:bodyPr wrap="square" rtlCol="0">
            <a:spAutoFit/>
          </a:bodyPr>
          <a:lstStyle/>
          <a:p>
            <a:r>
              <a:rPr lang="en-US" dirty="0"/>
              <a:t>Random sample of  teams match wins and number of awards won</a:t>
            </a:r>
          </a:p>
        </p:txBody>
      </p:sp>
      <p:sp>
        <p:nvSpPr>
          <p:cNvPr id="10" name="TextBox 9">
            <a:extLst>
              <a:ext uri="{FF2B5EF4-FFF2-40B4-BE49-F238E27FC236}">
                <a16:creationId xmlns:a16="http://schemas.microsoft.com/office/drawing/2014/main" id="{76CE69FC-A4E2-4557-A92A-AAECC798B6C9}"/>
              </a:ext>
            </a:extLst>
          </p:cNvPr>
          <p:cNvSpPr txBox="1"/>
          <p:nvPr/>
        </p:nvSpPr>
        <p:spPr>
          <a:xfrm>
            <a:off x="9039225" y="3997722"/>
            <a:ext cx="1501588" cy="1200329"/>
          </a:xfrm>
          <a:prstGeom prst="rect">
            <a:avLst/>
          </a:prstGeom>
          <a:noFill/>
        </p:spPr>
        <p:txBody>
          <a:bodyPr wrap="square" rtlCol="0">
            <a:spAutoFit/>
          </a:bodyPr>
          <a:lstStyle/>
          <a:p>
            <a:r>
              <a:rPr lang="en-US" dirty="0"/>
              <a:t>Could this be a feature in the selection of a team?</a:t>
            </a:r>
          </a:p>
        </p:txBody>
      </p:sp>
      <p:pic>
        <p:nvPicPr>
          <p:cNvPr id="11" name="Audio 10">
            <a:hlinkClick r:id="" action="ppaction://media"/>
            <a:extLst>
              <a:ext uri="{FF2B5EF4-FFF2-40B4-BE49-F238E27FC236}">
                <a16:creationId xmlns:a16="http://schemas.microsoft.com/office/drawing/2014/main" id="{04C3E857-EEF8-46B9-8200-07D102E4A14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52040949"/>
      </p:ext>
    </p:extLst>
  </p:cSld>
  <p:clrMapOvr>
    <a:masterClrMapping/>
  </p:clrMapOvr>
  <mc:AlternateContent xmlns:mc="http://schemas.openxmlformats.org/markup-compatibility/2006">
    <mc:Choice xmlns:p14="http://schemas.microsoft.com/office/powerpoint/2010/main" Requires="p14">
      <p:transition spd="med" p14:dur="700" advTm="40110">
        <p:fade/>
      </p:transition>
    </mc:Choice>
    <mc:Fallback>
      <p:transition spd="med" advTm="401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7537-98AC-450A-9C9F-5ABD11D688FE}"/>
              </a:ext>
            </a:extLst>
          </p:cNvPr>
          <p:cNvSpPr>
            <a:spLocks noGrp="1"/>
          </p:cNvSpPr>
          <p:nvPr>
            <p:ph type="title"/>
          </p:nvPr>
        </p:nvSpPr>
        <p:spPr/>
        <p:txBody>
          <a:bodyPr/>
          <a:lstStyle/>
          <a:p>
            <a:r>
              <a:rPr lang="en-US" dirty="0"/>
              <a:t>Data Prep and Model Creation</a:t>
            </a:r>
          </a:p>
        </p:txBody>
      </p:sp>
      <p:sp>
        <p:nvSpPr>
          <p:cNvPr id="3" name="Content Placeholder 2">
            <a:extLst>
              <a:ext uri="{FF2B5EF4-FFF2-40B4-BE49-F238E27FC236}">
                <a16:creationId xmlns:a16="http://schemas.microsoft.com/office/drawing/2014/main" id="{A8A4E95F-4C5B-4CD9-8819-31C9723B6997}"/>
              </a:ext>
            </a:extLst>
          </p:cNvPr>
          <p:cNvSpPr>
            <a:spLocks noGrp="1"/>
          </p:cNvSpPr>
          <p:nvPr>
            <p:ph idx="1"/>
          </p:nvPr>
        </p:nvSpPr>
        <p:spPr/>
        <p:txBody>
          <a:bodyPr/>
          <a:lstStyle/>
          <a:p>
            <a:pPr lvl="1"/>
            <a:r>
              <a:rPr lang="en-US" dirty="0"/>
              <a:t>Turn regional &amp; rounds to categorical integer data</a:t>
            </a:r>
          </a:p>
          <a:p>
            <a:pPr lvl="1"/>
            <a:endParaRPr lang="en-US" dirty="0"/>
          </a:p>
          <a:p>
            <a:pPr lvl="1"/>
            <a:endParaRPr lang="en-US" dirty="0"/>
          </a:p>
          <a:p>
            <a:pPr lvl="1"/>
            <a:endParaRPr lang="en-US" dirty="0"/>
          </a:p>
          <a:p>
            <a:pPr lvl="1"/>
            <a:r>
              <a:rPr lang="en-US" dirty="0"/>
              <a:t>Use a logistical regression to determine the probability of win and Loss</a:t>
            </a:r>
          </a:p>
          <a:p>
            <a:pPr lvl="2"/>
            <a:r>
              <a:rPr lang="en-US" dirty="0"/>
              <a:t>Features used</a:t>
            </a:r>
          </a:p>
          <a:p>
            <a:pPr lvl="3"/>
            <a:r>
              <a:rPr lang="en-US" dirty="0"/>
              <a:t>'year','score_std','regional_</a:t>
            </a:r>
            <a:r>
              <a:rPr lang="en-US" dirty="0" err="1"/>
              <a:t>numcode</a:t>
            </a:r>
            <a:r>
              <a:rPr lang="en-US" dirty="0"/>
              <a:t>','</a:t>
            </a:r>
            <a:r>
              <a:rPr lang="en-US" dirty="0" err="1"/>
              <a:t>g_rnd_numcode</a:t>
            </a:r>
            <a:r>
              <a:rPr lang="en-US" dirty="0"/>
              <a:t>’</a:t>
            </a:r>
          </a:p>
          <a:p>
            <a:pPr lvl="3"/>
            <a:endParaRPr lang="en-US" dirty="0"/>
          </a:p>
        </p:txBody>
      </p:sp>
      <p:sp>
        <p:nvSpPr>
          <p:cNvPr id="4" name="Slide Number Placeholder 3">
            <a:extLst>
              <a:ext uri="{FF2B5EF4-FFF2-40B4-BE49-F238E27FC236}">
                <a16:creationId xmlns:a16="http://schemas.microsoft.com/office/drawing/2014/main" id="{395A3C13-88E4-4DCD-8255-2D86E8364B04}"/>
              </a:ext>
            </a:extLst>
          </p:cNvPr>
          <p:cNvSpPr>
            <a:spLocks noGrp="1"/>
          </p:cNvSpPr>
          <p:nvPr>
            <p:ph type="sldNum" sz="quarter" idx="12"/>
          </p:nvPr>
        </p:nvSpPr>
        <p:spPr/>
        <p:txBody>
          <a:bodyPr/>
          <a:lstStyle/>
          <a:p>
            <a:fld id="{3E6E0A2B-C5EA-4D47-8976-AB36ACF2A9AD}" type="slidenum">
              <a:rPr lang="en-US" smtClean="0"/>
              <a:t>14</a:t>
            </a:fld>
            <a:endParaRPr lang="en-US" dirty="0"/>
          </a:p>
        </p:txBody>
      </p:sp>
      <p:pic>
        <p:nvPicPr>
          <p:cNvPr id="6" name="Picture 5">
            <a:extLst>
              <a:ext uri="{FF2B5EF4-FFF2-40B4-BE49-F238E27FC236}">
                <a16:creationId xmlns:a16="http://schemas.microsoft.com/office/drawing/2014/main" id="{A58EA1DE-91AC-4E7C-86BB-AA8FB7866231}"/>
              </a:ext>
            </a:extLst>
          </p:cNvPr>
          <p:cNvPicPr>
            <a:picLocks noChangeAspect="1"/>
          </p:cNvPicPr>
          <p:nvPr/>
        </p:nvPicPr>
        <p:blipFill>
          <a:blip r:embed="rId5"/>
          <a:stretch>
            <a:fillRect/>
          </a:stretch>
        </p:blipFill>
        <p:spPr>
          <a:xfrm>
            <a:off x="2076450" y="2267744"/>
            <a:ext cx="6534150" cy="752475"/>
          </a:xfrm>
          <a:prstGeom prst="rect">
            <a:avLst/>
          </a:prstGeom>
        </p:spPr>
      </p:pic>
      <p:pic>
        <p:nvPicPr>
          <p:cNvPr id="8" name="Picture 7">
            <a:extLst>
              <a:ext uri="{FF2B5EF4-FFF2-40B4-BE49-F238E27FC236}">
                <a16:creationId xmlns:a16="http://schemas.microsoft.com/office/drawing/2014/main" id="{BF4F706D-691C-4637-8133-52E0FFB10DA3}"/>
              </a:ext>
            </a:extLst>
          </p:cNvPr>
          <p:cNvPicPr>
            <a:picLocks noChangeAspect="1"/>
          </p:cNvPicPr>
          <p:nvPr/>
        </p:nvPicPr>
        <p:blipFill>
          <a:blip r:embed="rId6"/>
          <a:stretch>
            <a:fillRect/>
          </a:stretch>
        </p:blipFill>
        <p:spPr>
          <a:xfrm>
            <a:off x="1847850" y="4652962"/>
            <a:ext cx="8191500" cy="1000125"/>
          </a:xfrm>
          <a:prstGeom prst="rect">
            <a:avLst/>
          </a:prstGeom>
        </p:spPr>
      </p:pic>
      <p:pic>
        <p:nvPicPr>
          <p:cNvPr id="12" name="Audio 11">
            <a:hlinkClick r:id="" action="ppaction://media"/>
            <a:extLst>
              <a:ext uri="{FF2B5EF4-FFF2-40B4-BE49-F238E27FC236}">
                <a16:creationId xmlns:a16="http://schemas.microsoft.com/office/drawing/2014/main" id="{57DABBED-5A42-41A8-A613-428F6D9C2FE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08954322"/>
      </p:ext>
    </p:extLst>
  </p:cSld>
  <p:clrMapOvr>
    <a:masterClrMapping/>
  </p:clrMapOvr>
  <mc:AlternateContent xmlns:mc="http://schemas.openxmlformats.org/markup-compatibility/2006">
    <mc:Choice xmlns:p14="http://schemas.microsoft.com/office/powerpoint/2010/main" Requires="p14">
      <p:transition spd="med" p14:dur="700" advTm="43644">
        <p:fade/>
      </p:transition>
    </mc:Choice>
    <mc:Fallback>
      <p:transition spd="med" advTm="436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88B3F-4E41-444C-AA12-1D3ABA1B6484}"/>
              </a:ext>
            </a:extLst>
          </p:cNvPr>
          <p:cNvSpPr>
            <a:spLocks noGrp="1"/>
          </p:cNvSpPr>
          <p:nvPr>
            <p:ph type="title"/>
          </p:nvPr>
        </p:nvSpPr>
        <p:spPr/>
        <p:txBody>
          <a:bodyPr/>
          <a:lstStyle/>
          <a:p>
            <a:r>
              <a:rPr lang="en-US" dirty="0"/>
              <a:t>Recommender Creation</a:t>
            </a:r>
          </a:p>
        </p:txBody>
      </p:sp>
      <p:sp>
        <p:nvSpPr>
          <p:cNvPr id="3" name="Content Placeholder 2">
            <a:extLst>
              <a:ext uri="{FF2B5EF4-FFF2-40B4-BE49-F238E27FC236}">
                <a16:creationId xmlns:a16="http://schemas.microsoft.com/office/drawing/2014/main" id="{0798E681-2CE9-42F0-8392-83C0D7FEDB18}"/>
              </a:ext>
            </a:extLst>
          </p:cNvPr>
          <p:cNvSpPr>
            <a:spLocks noGrp="1"/>
          </p:cNvSpPr>
          <p:nvPr>
            <p:ph idx="1"/>
          </p:nvPr>
        </p:nvSpPr>
        <p:spPr/>
        <p:txBody>
          <a:bodyPr/>
          <a:lstStyle/>
          <a:p>
            <a:r>
              <a:rPr lang="en-US" dirty="0"/>
              <a:t>Extracted data for a single regional competition</a:t>
            </a:r>
          </a:p>
          <a:p>
            <a:pPr lvl="1"/>
            <a:r>
              <a:rPr lang="en-US" dirty="0"/>
              <a:t>Chose 2019 Oklahoma City</a:t>
            </a:r>
          </a:p>
          <a:p>
            <a:pPr lvl="1"/>
            <a:r>
              <a:rPr lang="en-US" dirty="0"/>
              <a:t>Extracted the data as it is expected to be delivered on the Blue Alliance site</a:t>
            </a:r>
          </a:p>
          <a:p>
            <a:pPr lvl="1"/>
            <a:r>
              <a:rPr lang="en-US" dirty="0"/>
              <a:t>Preprocess data to by team format</a:t>
            </a:r>
          </a:p>
          <a:p>
            <a:pPr lvl="1"/>
            <a:r>
              <a:rPr lang="en-US" dirty="0"/>
              <a:t>Run the model to get Probability of Win and loss for each qualification match of the  regional event</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6CBCE737-4510-494E-8FCA-4B10BFC4479D}"/>
              </a:ext>
            </a:extLst>
          </p:cNvPr>
          <p:cNvSpPr>
            <a:spLocks noGrp="1"/>
          </p:cNvSpPr>
          <p:nvPr>
            <p:ph type="sldNum" sz="quarter" idx="12"/>
          </p:nvPr>
        </p:nvSpPr>
        <p:spPr/>
        <p:txBody>
          <a:bodyPr/>
          <a:lstStyle/>
          <a:p>
            <a:fld id="{3E6E0A2B-C5EA-4D47-8976-AB36ACF2A9AD}" type="slidenum">
              <a:rPr lang="en-US" smtClean="0"/>
              <a:t>15</a:t>
            </a:fld>
            <a:endParaRPr lang="en-US" dirty="0"/>
          </a:p>
        </p:txBody>
      </p:sp>
      <p:pic>
        <p:nvPicPr>
          <p:cNvPr id="8" name="Picture 7">
            <a:extLst>
              <a:ext uri="{FF2B5EF4-FFF2-40B4-BE49-F238E27FC236}">
                <a16:creationId xmlns:a16="http://schemas.microsoft.com/office/drawing/2014/main" id="{BB1B885E-71D6-41AF-81DE-6007C79D0A4A}"/>
              </a:ext>
            </a:extLst>
          </p:cNvPr>
          <p:cNvPicPr>
            <a:picLocks noChangeAspect="1"/>
          </p:cNvPicPr>
          <p:nvPr/>
        </p:nvPicPr>
        <p:blipFill>
          <a:blip r:embed="rId5"/>
          <a:stretch>
            <a:fillRect/>
          </a:stretch>
        </p:blipFill>
        <p:spPr>
          <a:xfrm>
            <a:off x="1490662" y="4224338"/>
            <a:ext cx="8315325" cy="1952625"/>
          </a:xfrm>
          <a:prstGeom prst="rect">
            <a:avLst/>
          </a:prstGeom>
        </p:spPr>
      </p:pic>
      <p:pic>
        <p:nvPicPr>
          <p:cNvPr id="10" name="Audio 9">
            <a:hlinkClick r:id="" action="ppaction://media"/>
            <a:extLst>
              <a:ext uri="{FF2B5EF4-FFF2-40B4-BE49-F238E27FC236}">
                <a16:creationId xmlns:a16="http://schemas.microsoft.com/office/drawing/2014/main" id="{DFBAD8CE-FD10-4A24-BA7D-09E921BC76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46140768"/>
      </p:ext>
    </p:extLst>
  </p:cSld>
  <p:clrMapOvr>
    <a:masterClrMapping/>
  </p:clrMapOvr>
  <mc:AlternateContent xmlns:mc="http://schemas.openxmlformats.org/markup-compatibility/2006">
    <mc:Choice xmlns:p14="http://schemas.microsoft.com/office/powerpoint/2010/main" Requires="p14">
      <p:transition spd="med" p14:dur="700" advTm="25664">
        <p:fade/>
      </p:transition>
    </mc:Choice>
    <mc:Fallback>
      <p:transition spd="med" advTm="256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9136D-FB3A-4941-9211-5598BEBC78C0}"/>
              </a:ext>
            </a:extLst>
          </p:cNvPr>
          <p:cNvSpPr>
            <a:spLocks noGrp="1"/>
          </p:cNvSpPr>
          <p:nvPr>
            <p:ph type="title"/>
          </p:nvPr>
        </p:nvSpPr>
        <p:spPr/>
        <p:txBody>
          <a:bodyPr/>
          <a:lstStyle/>
          <a:p>
            <a:r>
              <a:rPr lang="en-US" dirty="0"/>
              <a:t>Score vs Probability of Win</a:t>
            </a:r>
          </a:p>
        </p:txBody>
      </p:sp>
      <p:sp>
        <p:nvSpPr>
          <p:cNvPr id="4" name="Slide Number Placeholder 3">
            <a:extLst>
              <a:ext uri="{FF2B5EF4-FFF2-40B4-BE49-F238E27FC236}">
                <a16:creationId xmlns:a16="http://schemas.microsoft.com/office/drawing/2014/main" id="{00338A76-2B35-44A9-A37B-EE840190E754}"/>
              </a:ext>
            </a:extLst>
          </p:cNvPr>
          <p:cNvSpPr>
            <a:spLocks noGrp="1"/>
          </p:cNvSpPr>
          <p:nvPr>
            <p:ph type="sldNum" sz="quarter" idx="12"/>
          </p:nvPr>
        </p:nvSpPr>
        <p:spPr/>
        <p:txBody>
          <a:bodyPr/>
          <a:lstStyle/>
          <a:p>
            <a:fld id="{3E6E0A2B-C5EA-4D47-8976-AB36ACF2A9AD}" type="slidenum">
              <a:rPr lang="en-US" smtClean="0"/>
              <a:t>16</a:t>
            </a:fld>
            <a:endParaRPr lang="en-US" dirty="0"/>
          </a:p>
        </p:txBody>
      </p:sp>
      <p:pic>
        <p:nvPicPr>
          <p:cNvPr id="8196" name="Picture 4">
            <a:extLst>
              <a:ext uri="{FF2B5EF4-FFF2-40B4-BE49-F238E27FC236}">
                <a16:creationId xmlns:a16="http://schemas.microsoft.com/office/drawing/2014/main" id="{6BA24764-3196-4331-9CB7-907EFD875AC3}"/>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596551" y="1273450"/>
            <a:ext cx="5625825" cy="5432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013255-94D8-436B-B0ED-250BBE6FCAC4}"/>
              </a:ext>
            </a:extLst>
          </p:cNvPr>
          <p:cNvSpPr txBox="1"/>
          <p:nvPr/>
        </p:nvSpPr>
        <p:spPr>
          <a:xfrm rot="16200000">
            <a:off x="679730" y="3659851"/>
            <a:ext cx="1833643" cy="369332"/>
          </a:xfrm>
          <a:prstGeom prst="rect">
            <a:avLst/>
          </a:prstGeom>
          <a:solidFill>
            <a:schemeClr val="bg2">
              <a:lumMod val="75000"/>
            </a:schemeClr>
          </a:solidFill>
        </p:spPr>
        <p:txBody>
          <a:bodyPr wrap="none" rtlCol="0">
            <a:spAutoFit/>
          </a:bodyPr>
          <a:lstStyle/>
          <a:p>
            <a:r>
              <a:rPr lang="en-US" dirty="0"/>
              <a:t>Probability of win</a:t>
            </a:r>
          </a:p>
        </p:txBody>
      </p:sp>
      <p:sp>
        <p:nvSpPr>
          <p:cNvPr id="7" name="TextBox 6">
            <a:extLst>
              <a:ext uri="{FF2B5EF4-FFF2-40B4-BE49-F238E27FC236}">
                <a16:creationId xmlns:a16="http://schemas.microsoft.com/office/drawing/2014/main" id="{C01271D9-0F2C-41B8-86CB-4260D3DCB425}"/>
              </a:ext>
            </a:extLst>
          </p:cNvPr>
          <p:cNvSpPr txBox="1"/>
          <p:nvPr/>
        </p:nvSpPr>
        <p:spPr>
          <a:xfrm>
            <a:off x="4387854" y="6492875"/>
            <a:ext cx="1307297" cy="369332"/>
          </a:xfrm>
          <a:prstGeom prst="rect">
            <a:avLst/>
          </a:prstGeom>
          <a:solidFill>
            <a:schemeClr val="bg2">
              <a:lumMod val="75000"/>
            </a:schemeClr>
          </a:solidFill>
        </p:spPr>
        <p:txBody>
          <a:bodyPr wrap="square" rtlCol="0">
            <a:spAutoFit/>
          </a:bodyPr>
          <a:lstStyle/>
          <a:p>
            <a:r>
              <a:rPr lang="en-US" dirty="0"/>
              <a:t>Score</a:t>
            </a:r>
          </a:p>
        </p:txBody>
      </p:sp>
      <p:pic>
        <p:nvPicPr>
          <p:cNvPr id="9" name="Audio 8">
            <a:hlinkClick r:id="" action="ppaction://media"/>
            <a:extLst>
              <a:ext uri="{FF2B5EF4-FFF2-40B4-BE49-F238E27FC236}">
                <a16:creationId xmlns:a16="http://schemas.microsoft.com/office/drawing/2014/main" id="{99F8524E-5CAC-404E-8454-ED048F8ECC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68265393"/>
      </p:ext>
    </p:extLst>
  </p:cSld>
  <p:clrMapOvr>
    <a:masterClrMapping/>
  </p:clrMapOvr>
  <mc:AlternateContent xmlns:mc="http://schemas.openxmlformats.org/markup-compatibility/2006">
    <mc:Choice xmlns:p14="http://schemas.microsoft.com/office/powerpoint/2010/main" Requires="p14">
      <p:transition spd="med" p14:dur="700" advTm="25147">
        <p:fade/>
      </p:transition>
    </mc:Choice>
    <mc:Fallback>
      <p:transition spd="med" advTm="251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37C8AD-8281-4A88-A7E6-747F77A31EAD}"/>
              </a:ext>
            </a:extLst>
          </p:cNvPr>
          <p:cNvSpPr>
            <a:spLocks noGrp="1"/>
          </p:cNvSpPr>
          <p:nvPr>
            <p:ph type="title"/>
          </p:nvPr>
        </p:nvSpPr>
        <p:spPr/>
        <p:txBody>
          <a:bodyPr/>
          <a:lstStyle/>
          <a:p>
            <a:r>
              <a:rPr lang="en-US" dirty="0"/>
              <a:t>Teams Mean Score w/ Error Bars</a:t>
            </a:r>
          </a:p>
        </p:txBody>
      </p:sp>
      <p:sp>
        <p:nvSpPr>
          <p:cNvPr id="4" name="Slide Number Placeholder 3">
            <a:extLst>
              <a:ext uri="{FF2B5EF4-FFF2-40B4-BE49-F238E27FC236}">
                <a16:creationId xmlns:a16="http://schemas.microsoft.com/office/drawing/2014/main" id="{F7084478-94BB-4724-A024-4C33CD667DC3}"/>
              </a:ext>
            </a:extLst>
          </p:cNvPr>
          <p:cNvSpPr>
            <a:spLocks noGrp="1"/>
          </p:cNvSpPr>
          <p:nvPr>
            <p:ph type="sldNum" sz="quarter" idx="12"/>
          </p:nvPr>
        </p:nvSpPr>
        <p:spPr/>
        <p:txBody>
          <a:bodyPr/>
          <a:lstStyle/>
          <a:p>
            <a:fld id="{3E6E0A2B-C5EA-4D47-8976-AB36ACF2A9AD}" type="slidenum">
              <a:rPr lang="en-US" smtClean="0"/>
              <a:t>17</a:t>
            </a:fld>
            <a:endParaRPr lang="en-US" dirty="0"/>
          </a:p>
        </p:txBody>
      </p:sp>
      <p:pic>
        <p:nvPicPr>
          <p:cNvPr id="7" name="Picture 6">
            <a:extLst>
              <a:ext uri="{FF2B5EF4-FFF2-40B4-BE49-F238E27FC236}">
                <a16:creationId xmlns:a16="http://schemas.microsoft.com/office/drawing/2014/main" id="{82324EEF-3979-42AF-9591-CCC611B21A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225" y="1262063"/>
            <a:ext cx="9753600" cy="5186837"/>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CB774AC4-627F-4759-A9C8-D95064E9FE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03251155"/>
      </p:ext>
    </p:extLst>
  </p:cSld>
  <p:clrMapOvr>
    <a:masterClrMapping/>
  </p:clrMapOvr>
  <mc:AlternateContent xmlns:mc="http://schemas.openxmlformats.org/markup-compatibility/2006">
    <mc:Choice xmlns:p14="http://schemas.microsoft.com/office/powerpoint/2010/main" Requires="p14">
      <p:transition spd="med" p14:dur="700" advTm="41990">
        <p:fade/>
      </p:transition>
    </mc:Choice>
    <mc:Fallback>
      <p:transition spd="med" advTm="419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A300C-30F4-4328-8A5A-71A9893DE1BD}"/>
              </a:ext>
            </a:extLst>
          </p:cNvPr>
          <p:cNvSpPr>
            <a:spLocks noGrp="1"/>
          </p:cNvSpPr>
          <p:nvPr>
            <p:ph type="title"/>
          </p:nvPr>
        </p:nvSpPr>
        <p:spPr/>
        <p:txBody>
          <a:bodyPr/>
          <a:lstStyle/>
          <a:p>
            <a:r>
              <a:rPr lang="en-US" dirty="0"/>
              <a:t>How the recommendation is created</a:t>
            </a:r>
          </a:p>
        </p:txBody>
      </p:sp>
      <p:sp>
        <p:nvSpPr>
          <p:cNvPr id="3" name="Content Placeholder 2">
            <a:extLst>
              <a:ext uri="{FF2B5EF4-FFF2-40B4-BE49-F238E27FC236}">
                <a16:creationId xmlns:a16="http://schemas.microsoft.com/office/drawing/2014/main" id="{3AA5E96F-2BC9-40FA-8AE9-CE168BA82F2A}"/>
              </a:ext>
            </a:extLst>
          </p:cNvPr>
          <p:cNvSpPr>
            <a:spLocks noGrp="1"/>
          </p:cNvSpPr>
          <p:nvPr>
            <p:ph idx="1"/>
          </p:nvPr>
        </p:nvSpPr>
        <p:spPr/>
        <p:txBody>
          <a:bodyPr/>
          <a:lstStyle/>
          <a:p>
            <a:r>
              <a:rPr lang="en-US" dirty="0"/>
              <a:t>Two step Process</a:t>
            </a:r>
          </a:p>
          <a:p>
            <a:pPr lvl="1"/>
            <a:r>
              <a:rPr lang="en-US" dirty="0"/>
              <a:t>Step 1</a:t>
            </a:r>
          </a:p>
          <a:p>
            <a:pPr lvl="2"/>
            <a:r>
              <a:rPr lang="en-US" dirty="0"/>
              <a:t>Every team is paired with the subject team (frc2996)</a:t>
            </a:r>
          </a:p>
          <a:p>
            <a:pPr lvl="2"/>
            <a:r>
              <a:rPr lang="en-US" dirty="0"/>
              <a:t>A mean score and probability of win is calculated for the pairing</a:t>
            </a:r>
          </a:p>
          <a:p>
            <a:pPr lvl="1"/>
            <a:r>
              <a:rPr lang="en-US" dirty="0"/>
              <a:t>Step 2</a:t>
            </a:r>
          </a:p>
          <a:p>
            <a:pPr lvl="2"/>
            <a:r>
              <a:rPr lang="en-US" dirty="0"/>
              <a:t>For each pairing the team are compared to the pair</a:t>
            </a:r>
          </a:p>
          <a:p>
            <a:pPr lvl="3"/>
            <a:r>
              <a:rPr lang="en-US" dirty="0"/>
              <a:t>If the teams probability of win is equal or higher than the pairing a new  mean score and probability of win is calculated for that alliance</a:t>
            </a:r>
          </a:p>
          <a:p>
            <a:pPr lvl="3"/>
            <a:r>
              <a:rPr lang="en-US" dirty="0"/>
              <a:t>If the teams probability of win is not equal or higher than the pairing that team is skipped</a:t>
            </a:r>
          </a:p>
          <a:p>
            <a:pPr lvl="1"/>
            <a:r>
              <a:rPr lang="en-US" dirty="0"/>
              <a:t>Results</a:t>
            </a:r>
          </a:p>
          <a:p>
            <a:pPr lvl="2"/>
            <a:r>
              <a:rPr lang="en-US" dirty="0"/>
              <a:t>A list of alliances with the alliance mean score and mean probability of win</a:t>
            </a:r>
          </a:p>
        </p:txBody>
      </p:sp>
      <p:sp>
        <p:nvSpPr>
          <p:cNvPr id="4" name="Slide Number Placeholder 3">
            <a:extLst>
              <a:ext uri="{FF2B5EF4-FFF2-40B4-BE49-F238E27FC236}">
                <a16:creationId xmlns:a16="http://schemas.microsoft.com/office/drawing/2014/main" id="{2DFAF251-0064-4CB9-A35A-B6800977B950}"/>
              </a:ext>
            </a:extLst>
          </p:cNvPr>
          <p:cNvSpPr>
            <a:spLocks noGrp="1"/>
          </p:cNvSpPr>
          <p:nvPr>
            <p:ph type="sldNum" sz="quarter" idx="12"/>
          </p:nvPr>
        </p:nvSpPr>
        <p:spPr/>
        <p:txBody>
          <a:bodyPr/>
          <a:lstStyle/>
          <a:p>
            <a:fld id="{3E6E0A2B-C5EA-4D47-8976-AB36ACF2A9AD}" type="slidenum">
              <a:rPr lang="en-US" smtClean="0"/>
              <a:t>18</a:t>
            </a:fld>
            <a:endParaRPr lang="en-US" dirty="0"/>
          </a:p>
        </p:txBody>
      </p:sp>
      <p:pic>
        <p:nvPicPr>
          <p:cNvPr id="8" name="Audio 7">
            <a:hlinkClick r:id="" action="ppaction://media"/>
            <a:extLst>
              <a:ext uri="{FF2B5EF4-FFF2-40B4-BE49-F238E27FC236}">
                <a16:creationId xmlns:a16="http://schemas.microsoft.com/office/drawing/2014/main" id="{50751512-F121-440D-873B-DB66E70424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33655489"/>
      </p:ext>
    </p:extLst>
  </p:cSld>
  <p:clrMapOvr>
    <a:masterClrMapping/>
  </p:clrMapOvr>
  <mc:AlternateContent xmlns:mc="http://schemas.openxmlformats.org/markup-compatibility/2006">
    <mc:Choice xmlns:p14="http://schemas.microsoft.com/office/powerpoint/2010/main" Requires="p14">
      <p:transition spd="med" p14:dur="700" advTm="31139">
        <p:fade/>
      </p:transition>
    </mc:Choice>
    <mc:Fallback>
      <p:transition spd="med" advTm="311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39D791-1FE6-4A31-8D0E-C7BE0279C7D7}"/>
              </a:ext>
            </a:extLst>
          </p:cNvPr>
          <p:cNvSpPr>
            <a:spLocks noGrp="1"/>
          </p:cNvSpPr>
          <p:nvPr>
            <p:ph type="title"/>
          </p:nvPr>
        </p:nvSpPr>
        <p:spPr/>
        <p:txBody>
          <a:bodyPr/>
          <a:lstStyle/>
          <a:p>
            <a:r>
              <a:rPr lang="en-US" dirty="0"/>
              <a:t>Sample Output</a:t>
            </a:r>
          </a:p>
        </p:txBody>
      </p:sp>
      <p:sp>
        <p:nvSpPr>
          <p:cNvPr id="4" name="Slide Number Placeholder 3">
            <a:extLst>
              <a:ext uri="{FF2B5EF4-FFF2-40B4-BE49-F238E27FC236}">
                <a16:creationId xmlns:a16="http://schemas.microsoft.com/office/drawing/2014/main" id="{129AF41A-3E5A-4EF9-9410-00A3BA6B1C97}"/>
              </a:ext>
            </a:extLst>
          </p:cNvPr>
          <p:cNvSpPr>
            <a:spLocks noGrp="1"/>
          </p:cNvSpPr>
          <p:nvPr>
            <p:ph type="sldNum" sz="quarter" idx="12"/>
          </p:nvPr>
        </p:nvSpPr>
        <p:spPr/>
        <p:txBody>
          <a:bodyPr/>
          <a:lstStyle/>
          <a:p>
            <a:fld id="{3E6E0A2B-C5EA-4D47-8976-AB36ACF2A9AD}" type="slidenum">
              <a:rPr lang="en-US" smtClean="0"/>
              <a:t>19</a:t>
            </a:fld>
            <a:endParaRPr lang="en-US" dirty="0"/>
          </a:p>
        </p:txBody>
      </p:sp>
      <p:pic>
        <p:nvPicPr>
          <p:cNvPr id="7" name="Picture 6">
            <a:extLst>
              <a:ext uri="{FF2B5EF4-FFF2-40B4-BE49-F238E27FC236}">
                <a16:creationId xmlns:a16="http://schemas.microsoft.com/office/drawing/2014/main" id="{5BD7D27B-F9E4-431C-8D58-E063FD96715F}"/>
              </a:ext>
            </a:extLst>
          </p:cNvPr>
          <p:cNvPicPr>
            <a:picLocks noChangeAspect="1"/>
          </p:cNvPicPr>
          <p:nvPr/>
        </p:nvPicPr>
        <p:blipFill>
          <a:blip r:embed="rId5"/>
          <a:stretch>
            <a:fillRect/>
          </a:stretch>
        </p:blipFill>
        <p:spPr>
          <a:xfrm>
            <a:off x="3862387" y="1492250"/>
            <a:ext cx="4467225" cy="5229225"/>
          </a:xfrm>
          <a:prstGeom prst="rect">
            <a:avLst/>
          </a:prstGeom>
        </p:spPr>
      </p:pic>
      <p:sp>
        <p:nvSpPr>
          <p:cNvPr id="2" name="TextBox 1">
            <a:extLst>
              <a:ext uri="{FF2B5EF4-FFF2-40B4-BE49-F238E27FC236}">
                <a16:creationId xmlns:a16="http://schemas.microsoft.com/office/drawing/2014/main" id="{36B0C019-3907-4D0B-8FA3-285C177DA12D}"/>
              </a:ext>
            </a:extLst>
          </p:cNvPr>
          <p:cNvSpPr txBox="1"/>
          <p:nvPr/>
        </p:nvSpPr>
        <p:spPr>
          <a:xfrm>
            <a:off x="8814391" y="2222205"/>
            <a:ext cx="1843197" cy="1200329"/>
          </a:xfrm>
          <a:prstGeom prst="rect">
            <a:avLst/>
          </a:prstGeom>
          <a:noFill/>
        </p:spPr>
        <p:txBody>
          <a:bodyPr wrap="none" rtlCol="0">
            <a:spAutoFit/>
          </a:bodyPr>
          <a:lstStyle/>
          <a:p>
            <a:r>
              <a:rPr lang="en-US" dirty="0"/>
              <a:t>Qualifying scores:</a:t>
            </a:r>
          </a:p>
          <a:p>
            <a:r>
              <a:rPr lang="en-US" dirty="0"/>
              <a:t>mean:  44.376</a:t>
            </a:r>
          </a:p>
          <a:p>
            <a:r>
              <a:rPr lang="en-US" dirty="0"/>
              <a:t>min:   32.667 </a:t>
            </a:r>
          </a:p>
          <a:p>
            <a:r>
              <a:rPr lang="en-US" dirty="0"/>
              <a:t>max:   62.333</a:t>
            </a:r>
          </a:p>
        </p:txBody>
      </p:sp>
      <p:pic>
        <p:nvPicPr>
          <p:cNvPr id="9" name="Audio 8">
            <a:hlinkClick r:id="" action="ppaction://media"/>
            <a:extLst>
              <a:ext uri="{FF2B5EF4-FFF2-40B4-BE49-F238E27FC236}">
                <a16:creationId xmlns:a16="http://schemas.microsoft.com/office/drawing/2014/main" id="{378850A5-90FE-471A-B79B-CBE3BAC91F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29714846"/>
      </p:ext>
    </p:extLst>
  </p:cSld>
  <p:clrMapOvr>
    <a:masterClrMapping/>
  </p:clrMapOvr>
  <mc:AlternateContent xmlns:mc="http://schemas.openxmlformats.org/markup-compatibility/2006">
    <mc:Choice xmlns:p14="http://schemas.microsoft.com/office/powerpoint/2010/main" Requires="p14">
      <p:transition spd="med" p14:dur="700" advTm="18616">
        <p:fade/>
      </p:transition>
    </mc:Choice>
    <mc:Fallback>
      <p:transition spd="med" advTm="186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CEAB30-2A15-4D63-B7B9-438EE81A3BCD}"/>
              </a:ext>
            </a:extLst>
          </p:cNvPr>
          <p:cNvSpPr>
            <a:spLocks noGrp="1"/>
          </p:cNvSpPr>
          <p:nvPr>
            <p:ph type="title"/>
          </p:nvPr>
        </p:nvSpPr>
        <p:spPr/>
        <p:txBody>
          <a:bodyPr/>
          <a:lstStyle/>
          <a:p>
            <a:r>
              <a:rPr lang="en-US" dirty="0"/>
              <a:t>Agenda</a:t>
            </a:r>
          </a:p>
        </p:txBody>
      </p:sp>
      <p:sp>
        <p:nvSpPr>
          <p:cNvPr id="7" name="Content Placeholder 6">
            <a:extLst>
              <a:ext uri="{FF2B5EF4-FFF2-40B4-BE49-F238E27FC236}">
                <a16:creationId xmlns:a16="http://schemas.microsoft.com/office/drawing/2014/main" id="{09C8E514-A50A-4502-B77A-B58C5A424161}"/>
              </a:ext>
            </a:extLst>
          </p:cNvPr>
          <p:cNvSpPr>
            <a:spLocks noGrp="1"/>
          </p:cNvSpPr>
          <p:nvPr>
            <p:ph idx="1"/>
          </p:nvPr>
        </p:nvSpPr>
        <p:spPr/>
        <p:txBody>
          <a:bodyPr/>
          <a:lstStyle/>
          <a:p>
            <a:r>
              <a:rPr lang="en-US" dirty="0"/>
              <a:t>Purpose </a:t>
            </a:r>
          </a:p>
          <a:p>
            <a:r>
              <a:rPr lang="en-US" dirty="0"/>
              <a:t> Assumptions </a:t>
            </a:r>
          </a:p>
          <a:p>
            <a:r>
              <a:rPr lang="en-US" dirty="0"/>
              <a:t>Data Engineering</a:t>
            </a:r>
          </a:p>
          <a:p>
            <a:r>
              <a:rPr lang="en-US" dirty="0"/>
              <a:t>Process</a:t>
            </a:r>
          </a:p>
          <a:p>
            <a:r>
              <a:rPr lang="en-US" dirty="0"/>
              <a:t>Results</a:t>
            </a:r>
          </a:p>
          <a:p>
            <a:r>
              <a:rPr lang="en-US" dirty="0"/>
              <a:t>Next Steps</a:t>
            </a:r>
          </a:p>
          <a:p>
            <a:r>
              <a:rPr lang="en-US" dirty="0"/>
              <a:t>Lessons Learn</a:t>
            </a:r>
          </a:p>
          <a:p>
            <a:r>
              <a:rPr lang="en-US" dirty="0"/>
              <a:t>Questions</a:t>
            </a:r>
          </a:p>
        </p:txBody>
      </p:sp>
      <p:sp>
        <p:nvSpPr>
          <p:cNvPr id="10" name="Slide Number Placeholder 9">
            <a:extLst>
              <a:ext uri="{FF2B5EF4-FFF2-40B4-BE49-F238E27FC236}">
                <a16:creationId xmlns:a16="http://schemas.microsoft.com/office/drawing/2014/main" id="{738A606F-85F9-4953-AD14-CD82CC827B69}"/>
              </a:ext>
            </a:extLst>
          </p:cNvPr>
          <p:cNvSpPr>
            <a:spLocks noGrp="1"/>
          </p:cNvSpPr>
          <p:nvPr>
            <p:ph type="sldNum" sz="quarter" idx="12"/>
          </p:nvPr>
        </p:nvSpPr>
        <p:spPr/>
        <p:txBody>
          <a:bodyPr/>
          <a:lstStyle/>
          <a:p>
            <a:fld id="{3E6E0A2B-C5EA-4D47-8976-AB36ACF2A9AD}" type="slidenum">
              <a:rPr lang="en-US" smtClean="0"/>
              <a:t>2</a:t>
            </a:fld>
            <a:endParaRPr lang="en-US" dirty="0"/>
          </a:p>
        </p:txBody>
      </p:sp>
      <p:pic>
        <p:nvPicPr>
          <p:cNvPr id="11" name="Audio 10">
            <a:hlinkClick r:id="" action="ppaction://media"/>
            <a:extLst>
              <a:ext uri="{FF2B5EF4-FFF2-40B4-BE49-F238E27FC236}">
                <a16:creationId xmlns:a16="http://schemas.microsoft.com/office/drawing/2014/main" id="{8617FF0B-2CD3-4FEE-A438-914006CAB2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96479095"/>
      </p:ext>
    </p:extLst>
  </p:cSld>
  <p:clrMapOvr>
    <a:masterClrMapping/>
  </p:clrMapOvr>
  <mc:AlternateContent xmlns:mc="http://schemas.openxmlformats.org/markup-compatibility/2006">
    <mc:Choice xmlns:p14="http://schemas.microsoft.com/office/powerpoint/2010/main" Requires="p14">
      <p:transition spd="med" p14:dur="700" advTm="19488">
        <p:fade/>
      </p:transition>
    </mc:Choice>
    <mc:Fallback>
      <p:transition spd="med" advTm="194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6E115-5ECF-4541-ADBC-9B8FE45CD119}"/>
              </a:ext>
            </a:extLst>
          </p:cNvPr>
          <p:cNvSpPr>
            <a:spLocks noGrp="1"/>
          </p:cNvSpPr>
          <p:nvPr>
            <p:ph type="title"/>
          </p:nvPr>
        </p:nvSpPr>
        <p:spPr/>
        <p:txBody>
          <a:bodyPr/>
          <a:lstStyle/>
          <a:p>
            <a:r>
              <a:rPr lang="en-US" dirty="0"/>
              <a:t>Factors to consider</a:t>
            </a:r>
          </a:p>
        </p:txBody>
      </p:sp>
      <p:sp>
        <p:nvSpPr>
          <p:cNvPr id="3" name="Content Placeholder 2">
            <a:extLst>
              <a:ext uri="{FF2B5EF4-FFF2-40B4-BE49-F238E27FC236}">
                <a16:creationId xmlns:a16="http://schemas.microsoft.com/office/drawing/2014/main" id="{D79764E7-9256-4597-9083-C63A2EE1CEA6}"/>
              </a:ext>
            </a:extLst>
          </p:cNvPr>
          <p:cNvSpPr>
            <a:spLocks noGrp="1"/>
          </p:cNvSpPr>
          <p:nvPr>
            <p:ph idx="1"/>
          </p:nvPr>
        </p:nvSpPr>
        <p:spPr/>
        <p:txBody>
          <a:bodyPr/>
          <a:lstStyle/>
          <a:p>
            <a:r>
              <a:rPr lang="en-US" dirty="0"/>
              <a:t>The mean score and probability to win is based off of qualification scores</a:t>
            </a:r>
          </a:p>
          <a:p>
            <a:pPr lvl="1"/>
            <a:r>
              <a:rPr lang="en-US" dirty="0"/>
              <a:t>Final round scores increase – see distributions in the data exploration</a:t>
            </a:r>
          </a:p>
          <a:p>
            <a:r>
              <a:rPr lang="en-US" dirty="0"/>
              <a:t>Other criteria adds to what makes a good alliance partner</a:t>
            </a:r>
          </a:p>
          <a:p>
            <a:pPr lvl="1"/>
            <a:r>
              <a:rPr lang="en-US" dirty="0"/>
              <a:t>Match play scouting is still important</a:t>
            </a:r>
          </a:p>
          <a:p>
            <a:pPr lvl="1"/>
            <a:r>
              <a:rPr lang="en-US" dirty="0"/>
              <a:t>Team History</a:t>
            </a:r>
          </a:p>
          <a:p>
            <a:endParaRPr lang="en-US" dirty="0"/>
          </a:p>
        </p:txBody>
      </p:sp>
      <p:sp>
        <p:nvSpPr>
          <p:cNvPr id="4" name="Slide Number Placeholder 3">
            <a:extLst>
              <a:ext uri="{FF2B5EF4-FFF2-40B4-BE49-F238E27FC236}">
                <a16:creationId xmlns:a16="http://schemas.microsoft.com/office/drawing/2014/main" id="{8ED1C03C-E477-4F31-A223-F55EF1C1F7DF}"/>
              </a:ext>
            </a:extLst>
          </p:cNvPr>
          <p:cNvSpPr>
            <a:spLocks noGrp="1"/>
          </p:cNvSpPr>
          <p:nvPr>
            <p:ph type="sldNum" sz="quarter" idx="12"/>
          </p:nvPr>
        </p:nvSpPr>
        <p:spPr/>
        <p:txBody>
          <a:bodyPr/>
          <a:lstStyle/>
          <a:p>
            <a:fld id="{3E6E0A2B-C5EA-4D47-8976-AB36ACF2A9AD}" type="slidenum">
              <a:rPr lang="en-US" smtClean="0"/>
              <a:t>20</a:t>
            </a:fld>
            <a:endParaRPr lang="en-US" dirty="0"/>
          </a:p>
        </p:txBody>
      </p:sp>
      <p:pic>
        <p:nvPicPr>
          <p:cNvPr id="7" name="Audio 6">
            <a:hlinkClick r:id="" action="ppaction://media"/>
            <a:extLst>
              <a:ext uri="{FF2B5EF4-FFF2-40B4-BE49-F238E27FC236}">
                <a16:creationId xmlns:a16="http://schemas.microsoft.com/office/drawing/2014/main" id="{D5EA8254-A410-4C29-A0A9-C65EFDE594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87270906"/>
      </p:ext>
    </p:extLst>
  </p:cSld>
  <p:clrMapOvr>
    <a:masterClrMapping/>
  </p:clrMapOvr>
  <mc:AlternateContent xmlns:mc="http://schemas.openxmlformats.org/markup-compatibility/2006">
    <mc:Choice xmlns:p14="http://schemas.microsoft.com/office/powerpoint/2010/main" Requires="p14">
      <p:transition spd="med" p14:dur="700" advTm="26854">
        <p:fade/>
      </p:transition>
    </mc:Choice>
    <mc:Fallback>
      <p:transition spd="med" advTm="268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50373-0233-42BB-8A23-AEAAB2D9004E}"/>
              </a:ext>
            </a:extLst>
          </p:cNvPr>
          <p:cNvSpPr>
            <a:spLocks noGrp="1"/>
          </p:cNvSpPr>
          <p:nvPr>
            <p:ph type="title"/>
          </p:nvPr>
        </p:nvSpPr>
        <p:spPr/>
        <p:txBody>
          <a:bodyPr/>
          <a:lstStyle/>
          <a:p>
            <a:r>
              <a:rPr lang="en-US" dirty="0"/>
              <a:t>verification</a:t>
            </a:r>
          </a:p>
        </p:txBody>
      </p:sp>
      <p:sp>
        <p:nvSpPr>
          <p:cNvPr id="3" name="Content Placeholder 2">
            <a:extLst>
              <a:ext uri="{FF2B5EF4-FFF2-40B4-BE49-F238E27FC236}">
                <a16:creationId xmlns:a16="http://schemas.microsoft.com/office/drawing/2014/main" id="{26F0737D-0F8B-466B-8A53-80FF295E9BB9}"/>
              </a:ext>
            </a:extLst>
          </p:cNvPr>
          <p:cNvSpPr>
            <a:spLocks noGrp="1"/>
          </p:cNvSpPr>
          <p:nvPr>
            <p:ph idx="1"/>
          </p:nvPr>
        </p:nvSpPr>
        <p:spPr>
          <a:xfrm>
            <a:off x="838200" y="1825625"/>
            <a:ext cx="8582025" cy="4351338"/>
          </a:xfrm>
        </p:spPr>
        <p:txBody>
          <a:bodyPr/>
          <a:lstStyle/>
          <a:p>
            <a:r>
              <a:rPr lang="en-US" dirty="0"/>
              <a:t>Actual alliances with recommender scores</a:t>
            </a:r>
          </a:p>
          <a:p>
            <a:pPr lvl="1"/>
            <a:r>
              <a:rPr lang="en-US" dirty="0"/>
              <a:t>There is a ~23% lift between Qual and final round scores.</a:t>
            </a:r>
          </a:p>
          <a:p>
            <a:r>
              <a:rPr lang="en-US" dirty="0"/>
              <a:t>More tuning is needed to better quantify bias from qualification to finals</a:t>
            </a:r>
          </a:p>
        </p:txBody>
      </p:sp>
      <p:sp>
        <p:nvSpPr>
          <p:cNvPr id="4" name="Slide Number Placeholder 3">
            <a:extLst>
              <a:ext uri="{FF2B5EF4-FFF2-40B4-BE49-F238E27FC236}">
                <a16:creationId xmlns:a16="http://schemas.microsoft.com/office/drawing/2014/main" id="{8302E735-A550-4F9F-ACB7-BF86B102FF48}"/>
              </a:ext>
            </a:extLst>
          </p:cNvPr>
          <p:cNvSpPr>
            <a:spLocks noGrp="1"/>
          </p:cNvSpPr>
          <p:nvPr>
            <p:ph type="sldNum" sz="quarter" idx="12"/>
          </p:nvPr>
        </p:nvSpPr>
        <p:spPr/>
        <p:txBody>
          <a:bodyPr/>
          <a:lstStyle/>
          <a:p>
            <a:fld id="{3E6E0A2B-C5EA-4D47-8976-AB36ACF2A9AD}" type="slidenum">
              <a:rPr lang="en-US" smtClean="0"/>
              <a:t>21</a:t>
            </a:fld>
            <a:endParaRPr lang="en-US" dirty="0"/>
          </a:p>
        </p:txBody>
      </p:sp>
      <p:pic>
        <p:nvPicPr>
          <p:cNvPr id="10" name="Picture 9">
            <a:extLst>
              <a:ext uri="{FF2B5EF4-FFF2-40B4-BE49-F238E27FC236}">
                <a16:creationId xmlns:a16="http://schemas.microsoft.com/office/drawing/2014/main" id="{BCFB9088-E126-4D31-AF88-A1DCA39EB9A7}"/>
              </a:ext>
            </a:extLst>
          </p:cNvPr>
          <p:cNvPicPr>
            <a:picLocks noChangeAspect="1"/>
          </p:cNvPicPr>
          <p:nvPr/>
        </p:nvPicPr>
        <p:blipFill>
          <a:blip r:embed="rId5"/>
          <a:stretch>
            <a:fillRect/>
          </a:stretch>
        </p:blipFill>
        <p:spPr>
          <a:xfrm>
            <a:off x="1945178" y="3938785"/>
            <a:ext cx="6227272" cy="2803465"/>
          </a:xfrm>
          <a:prstGeom prst="rect">
            <a:avLst/>
          </a:prstGeom>
        </p:spPr>
      </p:pic>
      <p:pic>
        <p:nvPicPr>
          <p:cNvPr id="15" name="Picture 14">
            <a:extLst>
              <a:ext uri="{FF2B5EF4-FFF2-40B4-BE49-F238E27FC236}">
                <a16:creationId xmlns:a16="http://schemas.microsoft.com/office/drawing/2014/main" id="{52E196A5-FF1E-4057-9628-28EDAFC8B6BE}"/>
              </a:ext>
            </a:extLst>
          </p:cNvPr>
          <p:cNvPicPr>
            <a:picLocks noChangeAspect="1"/>
          </p:cNvPicPr>
          <p:nvPr/>
        </p:nvPicPr>
        <p:blipFill>
          <a:blip r:embed="rId6"/>
          <a:stretch>
            <a:fillRect/>
          </a:stretch>
        </p:blipFill>
        <p:spPr>
          <a:xfrm>
            <a:off x="9267825" y="389890"/>
            <a:ext cx="2771775" cy="4989195"/>
          </a:xfrm>
          <a:prstGeom prst="rect">
            <a:avLst/>
          </a:prstGeom>
        </p:spPr>
      </p:pic>
      <p:sp>
        <p:nvSpPr>
          <p:cNvPr id="13" name="Rectangle 12">
            <a:extLst>
              <a:ext uri="{FF2B5EF4-FFF2-40B4-BE49-F238E27FC236}">
                <a16:creationId xmlns:a16="http://schemas.microsoft.com/office/drawing/2014/main" id="{E2F19ECA-FD11-4AC4-BBAF-998E3B25FE87}"/>
              </a:ext>
            </a:extLst>
          </p:cNvPr>
          <p:cNvSpPr/>
          <p:nvPr/>
        </p:nvSpPr>
        <p:spPr>
          <a:xfrm>
            <a:off x="9960725" y="4529570"/>
            <a:ext cx="1952625" cy="466725"/>
          </a:xfrm>
          <a:prstGeom prst="rect">
            <a:avLst/>
          </a:prstGeom>
          <a:solidFill>
            <a:schemeClr val="accent4">
              <a:lumMod val="40000"/>
              <a:lumOff val="6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1913C3D-EE53-4155-AED6-31CC777E45FC}"/>
              </a:ext>
            </a:extLst>
          </p:cNvPr>
          <p:cNvSpPr txBox="1"/>
          <p:nvPr/>
        </p:nvSpPr>
        <p:spPr>
          <a:xfrm>
            <a:off x="4234774" y="3569453"/>
            <a:ext cx="1648080" cy="369332"/>
          </a:xfrm>
          <a:prstGeom prst="rect">
            <a:avLst/>
          </a:prstGeom>
          <a:noFill/>
        </p:spPr>
        <p:txBody>
          <a:bodyPr wrap="none" rtlCol="0">
            <a:spAutoFit/>
          </a:bodyPr>
          <a:lstStyle/>
          <a:p>
            <a:r>
              <a:rPr lang="en-US" dirty="0"/>
              <a:t>1/4 Final scores</a:t>
            </a:r>
          </a:p>
        </p:txBody>
      </p:sp>
      <p:pic>
        <p:nvPicPr>
          <p:cNvPr id="11" name="Audio 10">
            <a:hlinkClick r:id="" action="ppaction://media"/>
            <a:extLst>
              <a:ext uri="{FF2B5EF4-FFF2-40B4-BE49-F238E27FC236}">
                <a16:creationId xmlns:a16="http://schemas.microsoft.com/office/drawing/2014/main" id="{72B46EA5-2A8D-4710-953F-ED5A73CB7AC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40945124"/>
      </p:ext>
    </p:extLst>
  </p:cSld>
  <p:clrMapOvr>
    <a:masterClrMapping/>
  </p:clrMapOvr>
  <mc:AlternateContent xmlns:mc="http://schemas.openxmlformats.org/markup-compatibility/2006">
    <mc:Choice xmlns:p14="http://schemas.microsoft.com/office/powerpoint/2010/main" Requires="p14">
      <p:transition spd="med" p14:dur="700" advTm="57138">
        <p:fade/>
      </p:transition>
    </mc:Choice>
    <mc:Fallback>
      <p:transition spd="med" advTm="571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6E0DB-0C17-49D8-BDA9-DFF06B538D49}"/>
              </a:ext>
            </a:extLst>
          </p:cNvPr>
          <p:cNvSpPr>
            <a:spLocks noGrp="1"/>
          </p:cNvSpPr>
          <p:nvPr>
            <p:ph type="title"/>
          </p:nvPr>
        </p:nvSpPr>
        <p:spPr/>
        <p:txBody>
          <a:bodyPr/>
          <a:lstStyle/>
          <a:p>
            <a:r>
              <a:rPr lang="en-US" dirty="0"/>
              <a:t>Verification (2)</a:t>
            </a:r>
          </a:p>
        </p:txBody>
      </p:sp>
      <p:sp>
        <p:nvSpPr>
          <p:cNvPr id="4" name="Slide Number Placeholder 3">
            <a:extLst>
              <a:ext uri="{FF2B5EF4-FFF2-40B4-BE49-F238E27FC236}">
                <a16:creationId xmlns:a16="http://schemas.microsoft.com/office/drawing/2014/main" id="{48D3CD80-17F0-4DA8-BAF9-87B23AF644A0}"/>
              </a:ext>
            </a:extLst>
          </p:cNvPr>
          <p:cNvSpPr>
            <a:spLocks noGrp="1"/>
          </p:cNvSpPr>
          <p:nvPr>
            <p:ph type="sldNum" sz="quarter" idx="12"/>
          </p:nvPr>
        </p:nvSpPr>
        <p:spPr/>
        <p:txBody>
          <a:bodyPr/>
          <a:lstStyle/>
          <a:p>
            <a:fld id="{3E6E0A2B-C5EA-4D47-8976-AB36ACF2A9AD}" type="slidenum">
              <a:rPr lang="en-US" smtClean="0"/>
              <a:t>22</a:t>
            </a:fld>
            <a:endParaRPr lang="en-US" dirty="0"/>
          </a:p>
        </p:txBody>
      </p:sp>
      <p:pic>
        <p:nvPicPr>
          <p:cNvPr id="9218" name="Picture 2">
            <a:extLst>
              <a:ext uri="{FF2B5EF4-FFF2-40B4-BE49-F238E27FC236}">
                <a16:creationId xmlns:a16="http://schemas.microsoft.com/office/drawing/2014/main" id="{1863BA06-5268-4EBD-A694-E32E871BA8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1" y="1371509"/>
            <a:ext cx="6168706" cy="546692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68C331E8-3216-44EC-8D9E-472260D5CB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7402" y="560848"/>
            <a:ext cx="5941750" cy="5265793"/>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362D2AE2-75A6-4F9F-82E5-33AC5C6EB4C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48601939"/>
      </p:ext>
    </p:extLst>
  </p:cSld>
  <p:clrMapOvr>
    <a:masterClrMapping/>
  </p:clrMapOvr>
  <mc:AlternateContent xmlns:mc="http://schemas.openxmlformats.org/markup-compatibility/2006">
    <mc:Choice xmlns:p14="http://schemas.microsoft.com/office/powerpoint/2010/main" Requires="p14">
      <p:transition spd="med" p14:dur="700" advTm="54681">
        <p:fade/>
      </p:transition>
    </mc:Choice>
    <mc:Fallback>
      <p:transition spd="med" advTm="546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6D091-C1BF-46EA-9534-7CD74289492C}"/>
              </a:ext>
            </a:extLst>
          </p:cNvPr>
          <p:cNvSpPr>
            <a:spLocks noGrp="1"/>
          </p:cNvSpPr>
          <p:nvPr>
            <p:ph type="title"/>
          </p:nvPr>
        </p:nvSpPr>
        <p:spPr/>
        <p:txBody>
          <a:bodyPr/>
          <a:lstStyle/>
          <a:p>
            <a:r>
              <a:rPr lang="en-US" dirty="0"/>
              <a:t>What is Next</a:t>
            </a:r>
          </a:p>
        </p:txBody>
      </p:sp>
      <p:sp>
        <p:nvSpPr>
          <p:cNvPr id="3" name="Content Placeholder 2">
            <a:extLst>
              <a:ext uri="{FF2B5EF4-FFF2-40B4-BE49-F238E27FC236}">
                <a16:creationId xmlns:a16="http://schemas.microsoft.com/office/drawing/2014/main" id="{FB7C1C18-063A-4B69-8B00-B00F9A6F0F4A}"/>
              </a:ext>
            </a:extLst>
          </p:cNvPr>
          <p:cNvSpPr>
            <a:spLocks noGrp="1"/>
          </p:cNvSpPr>
          <p:nvPr>
            <p:ph idx="1"/>
          </p:nvPr>
        </p:nvSpPr>
        <p:spPr/>
        <p:txBody>
          <a:bodyPr>
            <a:normAutofit fontScale="70000" lnSpcReduction="20000"/>
          </a:bodyPr>
          <a:lstStyle/>
          <a:p>
            <a:r>
              <a:rPr lang="en-US" dirty="0"/>
              <a:t>Operationalize the Notebook code</a:t>
            </a:r>
          </a:p>
          <a:p>
            <a:pPr lvl="1"/>
            <a:r>
              <a:rPr lang="en-US" dirty="0"/>
              <a:t>Create a .</a:t>
            </a:r>
            <a:r>
              <a:rPr lang="en-US" dirty="0" err="1"/>
              <a:t>py</a:t>
            </a:r>
            <a:r>
              <a:rPr lang="en-US" dirty="0"/>
              <a:t> file or class that can be run from the command line or called from another piece of code</a:t>
            </a:r>
          </a:p>
          <a:p>
            <a:pPr lvl="1"/>
            <a:r>
              <a:rPr lang="en-US" dirty="0"/>
              <a:t>Create a series of utilities that summarize data to assist with answering scouting questions</a:t>
            </a:r>
          </a:p>
          <a:p>
            <a:r>
              <a:rPr lang="en-US" dirty="0"/>
              <a:t>Refine some of the processes to speed them up</a:t>
            </a:r>
          </a:p>
          <a:p>
            <a:pPr lvl="1"/>
            <a:r>
              <a:rPr lang="en-US" dirty="0"/>
              <a:t>Some of the processing took 8 to 12 hours to complete</a:t>
            </a:r>
          </a:p>
          <a:p>
            <a:r>
              <a:rPr lang="en-US" dirty="0"/>
              <a:t>Refine this work package into a series of lessons that can be taught to the student members of the team</a:t>
            </a:r>
          </a:p>
          <a:p>
            <a:r>
              <a:rPr lang="en-US" dirty="0"/>
              <a:t>Build processes to read data from a JSON stream for use during competition</a:t>
            </a:r>
          </a:p>
          <a:p>
            <a:r>
              <a:rPr lang="en-US" dirty="0"/>
              <a:t>Build a team performance predictive model</a:t>
            </a:r>
          </a:p>
          <a:p>
            <a:pPr lvl="1"/>
            <a:r>
              <a:rPr lang="en-US" dirty="0"/>
              <a:t>Use historical score to predict future performance</a:t>
            </a:r>
          </a:p>
          <a:p>
            <a:pPr lvl="1"/>
            <a:r>
              <a:rPr lang="en-US" dirty="0"/>
              <a:t>Plot team scoring tends over time</a:t>
            </a:r>
          </a:p>
          <a:p>
            <a:r>
              <a:rPr lang="en-US" dirty="0"/>
              <a:t>Build a regional pre-event scouting tool </a:t>
            </a:r>
          </a:p>
          <a:p>
            <a:pPr lvl="1"/>
            <a:r>
              <a:rPr lang="en-US" dirty="0"/>
              <a:t>collect historical team scores, </a:t>
            </a:r>
          </a:p>
          <a:p>
            <a:pPr lvl="1"/>
            <a:r>
              <a:rPr lang="en-US" dirty="0"/>
              <a:t>Metrics: mean scores, standard deviation, trending information</a:t>
            </a:r>
          </a:p>
          <a:p>
            <a:pPr lvl="1"/>
            <a:r>
              <a:rPr lang="en-US" dirty="0"/>
              <a:t>awards won.  </a:t>
            </a:r>
          </a:p>
          <a:p>
            <a:endParaRPr lang="en-US" dirty="0"/>
          </a:p>
        </p:txBody>
      </p:sp>
      <p:sp>
        <p:nvSpPr>
          <p:cNvPr id="4" name="Slide Number Placeholder 3">
            <a:extLst>
              <a:ext uri="{FF2B5EF4-FFF2-40B4-BE49-F238E27FC236}">
                <a16:creationId xmlns:a16="http://schemas.microsoft.com/office/drawing/2014/main" id="{C6D59379-330A-4BEF-9F55-6D4839E46302}"/>
              </a:ext>
            </a:extLst>
          </p:cNvPr>
          <p:cNvSpPr>
            <a:spLocks noGrp="1"/>
          </p:cNvSpPr>
          <p:nvPr>
            <p:ph type="sldNum" sz="quarter" idx="12"/>
          </p:nvPr>
        </p:nvSpPr>
        <p:spPr/>
        <p:txBody>
          <a:bodyPr/>
          <a:lstStyle/>
          <a:p>
            <a:fld id="{3E6E0A2B-C5EA-4D47-8976-AB36ACF2A9AD}" type="slidenum">
              <a:rPr lang="en-US" smtClean="0"/>
              <a:t>23</a:t>
            </a:fld>
            <a:endParaRPr lang="en-US" dirty="0"/>
          </a:p>
        </p:txBody>
      </p:sp>
      <p:pic>
        <p:nvPicPr>
          <p:cNvPr id="12" name="Audio 11">
            <a:hlinkClick r:id="" action="ppaction://media"/>
            <a:extLst>
              <a:ext uri="{FF2B5EF4-FFF2-40B4-BE49-F238E27FC236}">
                <a16:creationId xmlns:a16="http://schemas.microsoft.com/office/drawing/2014/main" id="{8F05659A-D36A-4136-80D8-B1B828F781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22603329"/>
      </p:ext>
    </p:extLst>
  </p:cSld>
  <p:clrMapOvr>
    <a:masterClrMapping/>
  </p:clrMapOvr>
  <mc:AlternateContent xmlns:mc="http://schemas.openxmlformats.org/markup-compatibility/2006">
    <mc:Choice xmlns:p14="http://schemas.microsoft.com/office/powerpoint/2010/main" Requires="p14">
      <p:transition spd="med" p14:dur="700" advTm="53645">
        <p:fade/>
      </p:transition>
    </mc:Choice>
    <mc:Fallback>
      <p:transition spd="med" advTm="536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9840-A7A5-420B-B81C-02A6B9B492AE}"/>
              </a:ext>
            </a:extLst>
          </p:cNvPr>
          <p:cNvSpPr>
            <a:spLocks noGrp="1"/>
          </p:cNvSpPr>
          <p:nvPr>
            <p:ph type="title"/>
          </p:nvPr>
        </p:nvSpPr>
        <p:spPr/>
        <p:txBody>
          <a:bodyPr/>
          <a:lstStyle/>
          <a:p>
            <a:r>
              <a:rPr lang="en-US" dirty="0"/>
              <a:t>Lessons Learned	</a:t>
            </a:r>
          </a:p>
        </p:txBody>
      </p:sp>
      <p:sp>
        <p:nvSpPr>
          <p:cNvPr id="3" name="Content Placeholder 2">
            <a:extLst>
              <a:ext uri="{FF2B5EF4-FFF2-40B4-BE49-F238E27FC236}">
                <a16:creationId xmlns:a16="http://schemas.microsoft.com/office/drawing/2014/main" id="{7FE85423-0DFD-404D-B7A2-780A30CA5FA9}"/>
              </a:ext>
            </a:extLst>
          </p:cNvPr>
          <p:cNvSpPr>
            <a:spLocks noGrp="1"/>
          </p:cNvSpPr>
          <p:nvPr>
            <p:ph idx="1"/>
          </p:nvPr>
        </p:nvSpPr>
        <p:spPr/>
        <p:txBody>
          <a:bodyPr/>
          <a:lstStyle/>
          <a:p>
            <a:r>
              <a:rPr lang="en-US" dirty="0"/>
              <a:t>Save data after long processes have been completed</a:t>
            </a:r>
          </a:p>
          <a:p>
            <a:pPr lvl="1"/>
            <a:r>
              <a:rPr lang="en-US" dirty="0"/>
              <a:t>This make recovering data easier if the data structure gets corrupted and a restart is needed</a:t>
            </a:r>
          </a:p>
          <a:p>
            <a:r>
              <a:rPr lang="en-US" dirty="0"/>
              <a:t>Data preparation is important and time consuming</a:t>
            </a:r>
          </a:p>
          <a:p>
            <a:pPr lvl="1"/>
            <a:r>
              <a:rPr lang="en-US" dirty="0"/>
              <a:t>This effect down line decisions and processes</a:t>
            </a:r>
          </a:p>
          <a:p>
            <a:r>
              <a:rPr lang="en-US" dirty="0"/>
              <a:t>Be careful of how you name column</a:t>
            </a:r>
          </a:p>
          <a:p>
            <a:pPr lvl="1"/>
            <a:r>
              <a:rPr lang="en-US" dirty="0"/>
              <a:t>Don’t use reserved words as a name</a:t>
            </a:r>
          </a:p>
          <a:p>
            <a:pPr lvl="1"/>
            <a:endParaRPr lang="en-US" dirty="0"/>
          </a:p>
          <a:p>
            <a:pPr lvl="1"/>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85C60DDE-C9DD-4D98-93BC-9A7ABB684E4D}"/>
              </a:ext>
            </a:extLst>
          </p:cNvPr>
          <p:cNvSpPr>
            <a:spLocks noGrp="1"/>
          </p:cNvSpPr>
          <p:nvPr>
            <p:ph type="sldNum" sz="quarter" idx="12"/>
          </p:nvPr>
        </p:nvSpPr>
        <p:spPr/>
        <p:txBody>
          <a:bodyPr/>
          <a:lstStyle/>
          <a:p>
            <a:fld id="{3E6E0A2B-C5EA-4D47-8976-AB36ACF2A9AD}" type="slidenum">
              <a:rPr lang="en-US" smtClean="0"/>
              <a:t>24</a:t>
            </a:fld>
            <a:endParaRPr lang="en-US" dirty="0"/>
          </a:p>
        </p:txBody>
      </p:sp>
      <p:pic>
        <p:nvPicPr>
          <p:cNvPr id="9" name="Audio 8">
            <a:hlinkClick r:id="" action="ppaction://media"/>
            <a:extLst>
              <a:ext uri="{FF2B5EF4-FFF2-40B4-BE49-F238E27FC236}">
                <a16:creationId xmlns:a16="http://schemas.microsoft.com/office/drawing/2014/main" id="{F061D292-7B2B-4C83-812D-C6908ACEA7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45787977"/>
      </p:ext>
    </p:extLst>
  </p:cSld>
  <p:clrMapOvr>
    <a:masterClrMapping/>
  </p:clrMapOvr>
  <mc:AlternateContent xmlns:mc="http://schemas.openxmlformats.org/markup-compatibility/2006">
    <mc:Choice xmlns:p14="http://schemas.microsoft.com/office/powerpoint/2010/main" Requires="p14">
      <p:transition spd="med" p14:dur="700" advTm="45147">
        <p:fade/>
      </p:transition>
    </mc:Choice>
    <mc:Fallback>
      <p:transition spd="med" advTm="451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AC9B1-4F8A-4A1E-A165-8ABAE886E4B9}"/>
              </a:ext>
            </a:extLst>
          </p:cNvPr>
          <p:cNvSpPr>
            <a:spLocks noGrp="1"/>
          </p:cNvSpPr>
          <p:nvPr>
            <p:ph type="sldNum" sz="quarter" idx="12"/>
          </p:nvPr>
        </p:nvSpPr>
        <p:spPr/>
        <p:txBody>
          <a:bodyPr/>
          <a:lstStyle/>
          <a:p>
            <a:fld id="{3E6E0A2B-C5EA-4D47-8976-AB36ACF2A9AD}" type="slidenum">
              <a:rPr lang="en-US" smtClean="0"/>
              <a:t>25</a:t>
            </a:fld>
            <a:endParaRPr lang="en-US" dirty="0"/>
          </a:p>
        </p:txBody>
      </p:sp>
      <p:sp>
        <p:nvSpPr>
          <p:cNvPr id="9" name="Rectangle 8">
            <a:extLst>
              <a:ext uri="{FF2B5EF4-FFF2-40B4-BE49-F238E27FC236}">
                <a16:creationId xmlns:a16="http://schemas.microsoft.com/office/drawing/2014/main" id="{3F98D969-DB21-46D4-A24A-6407C183413F}"/>
              </a:ext>
            </a:extLst>
          </p:cNvPr>
          <p:cNvSpPr/>
          <p:nvPr/>
        </p:nvSpPr>
        <p:spPr>
          <a:xfrm>
            <a:off x="1796527" y="2022438"/>
            <a:ext cx="8057478" cy="1710466"/>
          </a:xfrm>
          <a:prstGeom prst="rect">
            <a:avLst/>
          </a:prstGeom>
          <a:noFill/>
        </p:spPr>
        <p:txBody>
          <a:bodyPr wrap="square" lIns="91440" tIns="45720" rIns="91440" bIns="45720">
            <a:prstTxWarp prst="textChevronInverted">
              <a:avLst/>
            </a:prstTxWarp>
            <a:spAutoFit/>
          </a:bodyPr>
          <a:lstStyle/>
          <a:p>
            <a:pPr algn="ctr"/>
            <a:r>
              <a:rPr lang="en-US" sz="5400" b="1" cap="none" spc="0" dirty="0">
                <a:ln w="76200">
                  <a:solidFill>
                    <a:srgbClr val="002060"/>
                  </a:solidFill>
                  <a:prstDash val="solid"/>
                </a:ln>
                <a:solidFill>
                  <a:srgbClr val="7030A0"/>
                </a:solidFill>
                <a:effectLst/>
              </a:rPr>
              <a:t>Thank You</a:t>
            </a:r>
          </a:p>
        </p:txBody>
      </p:sp>
    </p:spTree>
    <p:extLst>
      <p:ext uri="{BB962C8B-B14F-4D97-AF65-F5344CB8AC3E}">
        <p14:creationId xmlns:p14="http://schemas.microsoft.com/office/powerpoint/2010/main" val="3287625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EF685-B819-4D41-8835-EC3CD29C94F2}"/>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4E79556E-9446-413B-88C2-234AD9A61C82}"/>
              </a:ext>
            </a:extLst>
          </p:cNvPr>
          <p:cNvSpPr>
            <a:spLocks noGrp="1"/>
          </p:cNvSpPr>
          <p:nvPr>
            <p:ph idx="1"/>
          </p:nvPr>
        </p:nvSpPr>
        <p:spPr/>
        <p:txBody>
          <a:bodyPr>
            <a:normAutofit/>
          </a:bodyPr>
          <a:lstStyle/>
          <a:p>
            <a:r>
              <a:rPr lang="en-US" dirty="0"/>
              <a:t>The purpose of my project is to build a recommender that a FIRST FRC Robotics team could use to select the best possible alliance partners for the final rounds. </a:t>
            </a:r>
          </a:p>
          <a:p>
            <a:r>
              <a:rPr lang="en-US" dirty="0"/>
              <a:t>The recommender will group teams with compatible scores  that will yield an optimal opportunity of winning matches.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F1420E4-C835-4769-AA56-3E239B0A6BDF}"/>
              </a:ext>
            </a:extLst>
          </p:cNvPr>
          <p:cNvSpPr>
            <a:spLocks noGrp="1"/>
          </p:cNvSpPr>
          <p:nvPr>
            <p:ph type="sldNum" sz="quarter" idx="12"/>
          </p:nvPr>
        </p:nvSpPr>
        <p:spPr/>
        <p:txBody>
          <a:bodyPr/>
          <a:lstStyle/>
          <a:p>
            <a:fld id="{3E6E0A2B-C5EA-4D47-8976-AB36ACF2A9AD}" type="slidenum">
              <a:rPr lang="en-US" smtClean="0"/>
              <a:t>3</a:t>
            </a:fld>
            <a:endParaRPr lang="en-US" dirty="0"/>
          </a:p>
        </p:txBody>
      </p:sp>
      <p:pic>
        <p:nvPicPr>
          <p:cNvPr id="10" name="Audio 9">
            <a:hlinkClick r:id="" action="ppaction://media"/>
            <a:extLst>
              <a:ext uri="{FF2B5EF4-FFF2-40B4-BE49-F238E27FC236}">
                <a16:creationId xmlns:a16="http://schemas.microsoft.com/office/drawing/2014/main" id="{C3F9DF34-A478-401F-BEBA-B208989392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57548085"/>
      </p:ext>
    </p:extLst>
  </p:cSld>
  <p:clrMapOvr>
    <a:masterClrMapping/>
  </p:clrMapOvr>
  <mc:AlternateContent xmlns:mc="http://schemas.openxmlformats.org/markup-compatibility/2006">
    <mc:Choice xmlns:p14="http://schemas.microsoft.com/office/powerpoint/2010/main" Requires="p14">
      <p:transition spd="med" p14:dur="700" advTm="17136">
        <p:fade/>
      </p:transition>
    </mc:Choice>
    <mc:Fallback>
      <p:transition spd="med" advTm="171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EF685-B819-4D41-8835-EC3CD29C94F2}"/>
              </a:ext>
            </a:extLst>
          </p:cNvPr>
          <p:cNvSpPr>
            <a:spLocks noGrp="1"/>
          </p:cNvSpPr>
          <p:nvPr>
            <p:ph type="title"/>
          </p:nvPr>
        </p:nvSpPr>
        <p:spPr/>
        <p:txBody>
          <a:bodyPr/>
          <a:lstStyle/>
          <a:p>
            <a:r>
              <a:rPr lang="en-US" dirty="0"/>
              <a:t>Hypothesis</a:t>
            </a:r>
          </a:p>
        </p:txBody>
      </p:sp>
      <p:sp>
        <p:nvSpPr>
          <p:cNvPr id="3" name="Content Placeholder 2">
            <a:extLst>
              <a:ext uri="{FF2B5EF4-FFF2-40B4-BE49-F238E27FC236}">
                <a16:creationId xmlns:a16="http://schemas.microsoft.com/office/drawing/2014/main" id="{4E79556E-9446-413B-88C2-234AD9A61C82}"/>
              </a:ext>
            </a:extLst>
          </p:cNvPr>
          <p:cNvSpPr>
            <a:spLocks noGrp="1"/>
          </p:cNvSpPr>
          <p:nvPr>
            <p:ph idx="1"/>
          </p:nvPr>
        </p:nvSpPr>
        <p:spPr/>
        <p:txBody>
          <a:bodyPr>
            <a:normAutofit/>
          </a:bodyPr>
          <a:lstStyle/>
          <a:p>
            <a:r>
              <a:rPr lang="en-US" dirty="0"/>
              <a:t>My hypothesis is that by analyzing historical match scores a recommender can be developed. </a:t>
            </a:r>
          </a:p>
          <a:p>
            <a:r>
              <a:rPr lang="en-US" dirty="0"/>
              <a:t>Match data can be divided into two parts. </a:t>
            </a:r>
          </a:p>
          <a:p>
            <a:pPr lvl="1"/>
            <a:r>
              <a:rPr lang="en-US" dirty="0"/>
              <a:t>Qualifying round data</a:t>
            </a:r>
          </a:p>
          <a:p>
            <a:pPr lvl="2"/>
            <a:r>
              <a:rPr lang="en-US" dirty="0"/>
              <a:t>Used to develop the recommender</a:t>
            </a:r>
          </a:p>
          <a:p>
            <a:pPr lvl="1"/>
            <a:r>
              <a:rPr lang="en-US" dirty="0"/>
              <a:t>Final round data. </a:t>
            </a:r>
          </a:p>
          <a:p>
            <a:pPr lvl="2"/>
            <a:r>
              <a:rPr lang="en-US" dirty="0"/>
              <a:t>Used to verify the recommender</a:t>
            </a:r>
          </a:p>
        </p:txBody>
      </p:sp>
      <p:sp>
        <p:nvSpPr>
          <p:cNvPr id="4" name="Slide Number Placeholder 3">
            <a:extLst>
              <a:ext uri="{FF2B5EF4-FFF2-40B4-BE49-F238E27FC236}">
                <a16:creationId xmlns:a16="http://schemas.microsoft.com/office/drawing/2014/main" id="{4F1420E4-C835-4769-AA56-3E239B0A6BDF}"/>
              </a:ext>
            </a:extLst>
          </p:cNvPr>
          <p:cNvSpPr>
            <a:spLocks noGrp="1"/>
          </p:cNvSpPr>
          <p:nvPr>
            <p:ph type="sldNum" sz="quarter" idx="12"/>
          </p:nvPr>
        </p:nvSpPr>
        <p:spPr/>
        <p:txBody>
          <a:bodyPr/>
          <a:lstStyle/>
          <a:p>
            <a:fld id="{3E6E0A2B-C5EA-4D47-8976-AB36ACF2A9AD}" type="slidenum">
              <a:rPr lang="en-US" smtClean="0"/>
              <a:t>4</a:t>
            </a:fld>
            <a:endParaRPr lang="en-US" dirty="0"/>
          </a:p>
        </p:txBody>
      </p:sp>
      <p:pic>
        <p:nvPicPr>
          <p:cNvPr id="9" name="Audio 8">
            <a:hlinkClick r:id="" action="ppaction://media"/>
            <a:extLst>
              <a:ext uri="{FF2B5EF4-FFF2-40B4-BE49-F238E27FC236}">
                <a16:creationId xmlns:a16="http://schemas.microsoft.com/office/drawing/2014/main" id="{1DD1A780-96EB-4AE9-92E1-6D18F56A97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3120423"/>
      </p:ext>
    </p:extLst>
  </p:cSld>
  <p:clrMapOvr>
    <a:masterClrMapping/>
  </p:clrMapOvr>
  <mc:AlternateContent xmlns:mc="http://schemas.openxmlformats.org/markup-compatibility/2006">
    <mc:Choice xmlns:p14="http://schemas.microsoft.com/office/powerpoint/2010/main" Requires="p14">
      <p:transition spd="med" p14:dur="700" advTm="25577">
        <p:fade/>
      </p:transition>
    </mc:Choice>
    <mc:Fallback>
      <p:transition spd="med" advTm="255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3E331-9553-4DF8-A7A3-2D82EA9872E9}"/>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8E7B703B-9529-4584-903A-E39DCB3E6FDA}"/>
              </a:ext>
            </a:extLst>
          </p:cNvPr>
          <p:cNvSpPr>
            <a:spLocks noGrp="1"/>
          </p:cNvSpPr>
          <p:nvPr>
            <p:ph idx="1"/>
          </p:nvPr>
        </p:nvSpPr>
        <p:spPr/>
        <p:txBody>
          <a:bodyPr/>
          <a:lstStyle/>
          <a:p>
            <a:r>
              <a:rPr lang="en-US" dirty="0"/>
              <a:t>Matches</a:t>
            </a:r>
          </a:p>
          <a:p>
            <a:pPr lvl="1"/>
            <a:r>
              <a:rPr lang="en-US" dirty="0"/>
              <a:t>Played by 2 alliances (Red and Blue) of three teams each</a:t>
            </a:r>
          </a:p>
          <a:p>
            <a:pPr lvl="1"/>
            <a:r>
              <a:rPr lang="en-US" dirty="0"/>
              <a:t>For qualifying rounds the alliance are randomly paired</a:t>
            </a:r>
          </a:p>
          <a:p>
            <a:r>
              <a:rPr lang="en-US" dirty="0"/>
              <a:t>Why is this tool important</a:t>
            </a:r>
          </a:p>
          <a:p>
            <a:pPr lvl="1"/>
            <a:r>
              <a:rPr lang="en-US" dirty="0"/>
              <a:t>For final rounds the top eight team get to choose their alliance partner</a:t>
            </a:r>
          </a:p>
          <a:p>
            <a:pPr lvl="1"/>
            <a:r>
              <a:rPr lang="en-US" dirty="0"/>
              <a:t>This tool provides an objective view of team performance for alliance selection</a:t>
            </a:r>
          </a:p>
        </p:txBody>
      </p:sp>
      <p:sp>
        <p:nvSpPr>
          <p:cNvPr id="4" name="Slide Number Placeholder 3">
            <a:extLst>
              <a:ext uri="{FF2B5EF4-FFF2-40B4-BE49-F238E27FC236}">
                <a16:creationId xmlns:a16="http://schemas.microsoft.com/office/drawing/2014/main" id="{68E42055-5958-4806-8107-6C6D91C3A854}"/>
              </a:ext>
            </a:extLst>
          </p:cNvPr>
          <p:cNvSpPr>
            <a:spLocks noGrp="1"/>
          </p:cNvSpPr>
          <p:nvPr>
            <p:ph type="sldNum" sz="quarter" idx="12"/>
          </p:nvPr>
        </p:nvSpPr>
        <p:spPr/>
        <p:txBody>
          <a:bodyPr/>
          <a:lstStyle/>
          <a:p>
            <a:fld id="{3E6E0A2B-C5EA-4D47-8976-AB36ACF2A9AD}" type="slidenum">
              <a:rPr lang="en-US" smtClean="0"/>
              <a:t>5</a:t>
            </a:fld>
            <a:endParaRPr lang="en-US" dirty="0"/>
          </a:p>
        </p:txBody>
      </p:sp>
      <p:pic>
        <p:nvPicPr>
          <p:cNvPr id="10" name="Audio 9">
            <a:hlinkClick r:id="" action="ppaction://media"/>
            <a:extLst>
              <a:ext uri="{FF2B5EF4-FFF2-40B4-BE49-F238E27FC236}">
                <a16:creationId xmlns:a16="http://schemas.microsoft.com/office/drawing/2014/main" id="{76FFA2BB-4618-4BAD-BD80-AFE71D88DE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57764250"/>
      </p:ext>
    </p:extLst>
  </p:cSld>
  <p:clrMapOvr>
    <a:masterClrMapping/>
  </p:clrMapOvr>
  <mc:AlternateContent xmlns:mc="http://schemas.openxmlformats.org/markup-compatibility/2006">
    <mc:Choice xmlns:p14="http://schemas.microsoft.com/office/powerpoint/2010/main" Requires="p14">
      <p:transition spd="med" p14:dur="700" advTm="32141">
        <p:fade/>
      </p:transition>
    </mc:Choice>
    <mc:Fallback>
      <p:transition spd="med" advTm="321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F3D1-0105-42D8-92E3-6765DFEF4D0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289F2A63-E464-406B-84B5-2CD46A4D72A3}"/>
              </a:ext>
            </a:extLst>
          </p:cNvPr>
          <p:cNvSpPr>
            <a:spLocks noGrp="1"/>
          </p:cNvSpPr>
          <p:nvPr>
            <p:ph idx="1"/>
          </p:nvPr>
        </p:nvSpPr>
        <p:spPr/>
        <p:txBody>
          <a:bodyPr/>
          <a:lstStyle/>
          <a:p>
            <a:pPr algn="l"/>
            <a:r>
              <a:rPr lang="en-US" b="0" i="0" dirty="0">
                <a:solidFill>
                  <a:srgbClr val="000000"/>
                </a:solidFill>
                <a:effectLst/>
                <a:latin typeface="Helvetica Neue"/>
              </a:rPr>
              <a:t>Because scores are reported for an alliance and not individual teams, I assign the alliance score to each team, I am assuming that better teams will aggregate higher scores over the course of qualifying rounds.</a:t>
            </a:r>
          </a:p>
          <a:p>
            <a:pPr algn="l"/>
            <a:r>
              <a:rPr lang="en-US" dirty="0">
                <a:solidFill>
                  <a:srgbClr val="000000"/>
                </a:solidFill>
                <a:latin typeface="Helvetica Neue"/>
              </a:rPr>
              <a:t>Using a large number of matches will provide enough information to derive the probability of win </a:t>
            </a:r>
            <a:endParaRPr lang="en-US" b="0" i="0" dirty="0">
              <a:solidFill>
                <a:srgbClr val="000000"/>
              </a:solidFill>
              <a:effectLst/>
              <a:latin typeface="Helvetica Neue"/>
            </a:endParaRPr>
          </a:p>
          <a:p>
            <a:pPr algn="l"/>
            <a:r>
              <a:rPr lang="en-US" b="0" i="0" dirty="0">
                <a:solidFill>
                  <a:srgbClr val="000000"/>
                </a:solidFill>
                <a:effectLst/>
                <a:latin typeface="Helvetica Neue"/>
              </a:rPr>
              <a:t>I also assume that there will be other criteria collected at the regional competition in addition to make the final alliance selection.</a:t>
            </a:r>
          </a:p>
          <a:p>
            <a:endParaRPr lang="en-US" dirty="0"/>
          </a:p>
        </p:txBody>
      </p:sp>
      <p:sp>
        <p:nvSpPr>
          <p:cNvPr id="4" name="Slide Number Placeholder 3">
            <a:extLst>
              <a:ext uri="{FF2B5EF4-FFF2-40B4-BE49-F238E27FC236}">
                <a16:creationId xmlns:a16="http://schemas.microsoft.com/office/drawing/2014/main" id="{41F5AE86-99EE-4043-9B04-EA7DC1EB461C}"/>
              </a:ext>
            </a:extLst>
          </p:cNvPr>
          <p:cNvSpPr>
            <a:spLocks noGrp="1"/>
          </p:cNvSpPr>
          <p:nvPr>
            <p:ph type="sldNum" sz="quarter" idx="12"/>
          </p:nvPr>
        </p:nvSpPr>
        <p:spPr/>
        <p:txBody>
          <a:bodyPr/>
          <a:lstStyle/>
          <a:p>
            <a:fld id="{3E6E0A2B-C5EA-4D47-8976-AB36ACF2A9AD}" type="slidenum">
              <a:rPr lang="en-US" smtClean="0"/>
              <a:t>6</a:t>
            </a:fld>
            <a:endParaRPr lang="en-US" dirty="0"/>
          </a:p>
        </p:txBody>
      </p:sp>
      <p:pic>
        <p:nvPicPr>
          <p:cNvPr id="11" name="Audio 10">
            <a:hlinkClick r:id="" action="ppaction://media"/>
            <a:extLst>
              <a:ext uri="{FF2B5EF4-FFF2-40B4-BE49-F238E27FC236}">
                <a16:creationId xmlns:a16="http://schemas.microsoft.com/office/drawing/2014/main" id="{120535C9-CAB2-4C79-8208-A4F350379E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45204154"/>
      </p:ext>
    </p:extLst>
  </p:cSld>
  <p:clrMapOvr>
    <a:masterClrMapping/>
  </p:clrMapOvr>
  <mc:AlternateContent xmlns:mc="http://schemas.openxmlformats.org/markup-compatibility/2006">
    <mc:Choice xmlns:p14="http://schemas.microsoft.com/office/powerpoint/2010/main" Requires="p14">
      <p:transition spd="med" p14:dur="700" advTm="26626">
        <p:fade/>
      </p:transition>
    </mc:Choice>
    <mc:Fallback>
      <p:transition spd="med" advTm="266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CCE6-F0B3-4A0D-955E-BF796F10EB2F}"/>
              </a:ext>
            </a:extLst>
          </p:cNvPr>
          <p:cNvSpPr>
            <a:spLocks noGrp="1"/>
          </p:cNvSpPr>
          <p:nvPr>
            <p:ph type="title"/>
          </p:nvPr>
        </p:nvSpPr>
        <p:spPr/>
        <p:txBody>
          <a:bodyPr/>
          <a:lstStyle/>
          <a:p>
            <a:r>
              <a:rPr lang="en-US" dirty="0"/>
              <a:t>Data Engineering</a:t>
            </a:r>
          </a:p>
        </p:txBody>
      </p:sp>
      <p:sp>
        <p:nvSpPr>
          <p:cNvPr id="3" name="Content Placeholder 2">
            <a:extLst>
              <a:ext uri="{FF2B5EF4-FFF2-40B4-BE49-F238E27FC236}">
                <a16:creationId xmlns:a16="http://schemas.microsoft.com/office/drawing/2014/main" id="{C2E98E1C-3D99-43E8-8EEF-63E561588DB8}"/>
              </a:ext>
            </a:extLst>
          </p:cNvPr>
          <p:cNvSpPr>
            <a:spLocks noGrp="1"/>
          </p:cNvSpPr>
          <p:nvPr>
            <p:ph idx="1"/>
          </p:nvPr>
        </p:nvSpPr>
        <p:spPr/>
        <p:txBody>
          <a:bodyPr/>
          <a:lstStyle/>
          <a:p>
            <a:r>
              <a:rPr lang="en-US" dirty="0"/>
              <a:t>Data Source:</a:t>
            </a:r>
          </a:p>
          <a:p>
            <a:pPr lvl="1"/>
            <a:r>
              <a:rPr lang="en-US" dirty="0"/>
              <a:t>The Blue Alliance https://www.thebluealliance.com/.  </a:t>
            </a:r>
          </a:p>
          <a:p>
            <a:r>
              <a:rPr lang="en-US" dirty="0"/>
              <a:t>This site collects information on FRC teams and matches around the world. </a:t>
            </a:r>
          </a:p>
          <a:p>
            <a:r>
              <a:rPr lang="en-US" dirty="0"/>
              <a:t>Match data is reported in alliance of the three teams verses another three team alliance. </a:t>
            </a:r>
          </a:p>
          <a:p>
            <a:r>
              <a:rPr lang="en-US" dirty="0"/>
              <a:t>For my analysis I will have to transpose the data so that each team is assigned a match score. </a:t>
            </a:r>
          </a:p>
          <a:p>
            <a:endParaRPr lang="en-US" dirty="0"/>
          </a:p>
        </p:txBody>
      </p:sp>
      <p:sp>
        <p:nvSpPr>
          <p:cNvPr id="4" name="Slide Number Placeholder 3">
            <a:extLst>
              <a:ext uri="{FF2B5EF4-FFF2-40B4-BE49-F238E27FC236}">
                <a16:creationId xmlns:a16="http://schemas.microsoft.com/office/drawing/2014/main" id="{9F437272-D315-4A62-B957-F725F85FFE9B}"/>
              </a:ext>
            </a:extLst>
          </p:cNvPr>
          <p:cNvSpPr>
            <a:spLocks noGrp="1"/>
          </p:cNvSpPr>
          <p:nvPr>
            <p:ph type="sldNum" sz="quarter" idx="12"/>
          </p:nvPr>
        </p:nvSpPr>
        <p:spPr/>
        <p:txBody>
          <a:bodyPr/>
          <a:lstStyle/>
          <a:p>
            <a:fld id="{3E6E0A2B-C5EA-4D47-8976-AB36ACF2A9AD}" type="slidenum">
              <a:rPr lang="en-US" smtClean="0"/>
              <a:t>7</a:t>
            </a:fld>
            <a:endParaRPr lang="en-US" dirty="0"/>
          </a:p>
        </p:txBody>
      </p:sp>
      <p:pic>
        <p:nvPicPr>
          <p:cNvPr id="8" name="Audio 7">
            <a:hlinkClick r:id="" action="ppaction://media"/>
            <a:extLst>
              <a:ext uri="{FF2B5EF4-FFF2-40B4-BE49-F238E27FC236}">
                <a16:creationId xmlns:a16="http://schemas.microsoft.com/office/drawing/2014/main" id="{C219E4F5-BC56-408E-9DC8-B349101F9C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74552590"/>
      </p:ext>
    </p:extLst>
  </p:cSld>
  <p:clrMapOvr>
    <a:masterClrMapping/>
  </p:clrMapOvr>
  <mc:AlternateContent xmlns:mc="http://schemas.openxmlformats.org/markup-compatibility/2006">
    <mc:Choice xmlns:p14="http://schemas.microsoft.com/office/powerpoint/2010/main" Requires="p14">
      <p:transition spd="med" p14:dur="700" advTm="24596">
        <p:fade/>
      </p:transition>
    </mc:Choice>
    <mc:Fallback>
      <p:transition spd="med" advTm="245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550AD-5F33-4C32-8267-C729189B7B48}"/>
              </a:ext>
            </a:extLst>
          </p:cNvPr>
          <p:cNvSpPr>
            <a:spLocks noGrp="1"/>
          </p:cNvSpPr>
          <p:nvPr>
            <p:ph type="title"/>
          </p:nvPr>
        </p:nvSpPr>
        <p:spPr/>
        <p:txBody>
          <a:bodyPr/>
          <a:lstStyle/>
          <a:p>
            <a:r>
              <a:rPr lang="en-US" dirty="0"/>
              <a:t>Data Engineering (2)</a:t>
            </a:r>
          </a:p>
        </p:txBody>
      </p:sp>
      <p:sp>
        <p:nvSpPr>
          <p:cNvPr id="3" name="Content Placeholder 2">
            <a:extLst>
              <a:ext uri="{FF2B5EF4-FFF2-40B4-BE49-F238E27FC236}">
                <a16:creationId xmlns:a16="http://schemas.microsoft.com/office/drawing/2014/main" id="{272742DE-B456-475B-9202-210BA26C0AB0}"/>
              </a:ext>
            </a:extLst>
          </p:cNvPr>
          <p:cNvSpPr>
            <a:spLocks noGrp="1"/>
          </p:cNvSpPr>
          <p:nvPr>
            <p:ph idx="1"/>
          </p:nvPr>
        </p:nvSpPr>
        <p:spPr/>
        <p:txBody>
          <a:bodyPr/>
          <a:lstStyle/>
          <a:p>
            <a:r>
              <a:rPr lang="en-US" dirty="0"/>
              <a:t>Data used for years 2016 through 2019</a:t>
            </a:r>
          </a:p>
          <a:p>
            <a:r>
              <a:rPr lang="en-US" dirty="0"/>
              <a:t>Data files retrieved</a:t>
            </a:r>
          </a:p>
          <a:p>
            <a:pPr lvl="1"/>
            <a:r>
              <a:rPr lang="en-US" dirty="0"/>
              <a:t>Events (72495 rows)</a:t>
            </a:r>
          </a:p>
          <a:p>
            <a:pPr lvl="2"/>
            <a:r>
              <a:rPr lang="en-US" dirty="0"/>
              <a:t>Tuned into ~434,000 rows </a:t>
            </a:r>
          </a:p>
          <a:p>
            <a:pPr lvl="1"/>
            <a:r>
              <a:rPr lang="en-US" dirty="0"/>
              <a:t>Awards (16380 row)</a:t>
            </a:r>
          </a:p>
          <a:p>
            <a:pPr lvl="1"/>
            <a:endParaRPr lang="en-US" dirty="0"/>
          </a:p>
          <a:p>
            <a:endParaRPr lang="en-US" dirty="0"/>
          </a:p>
        </p:txBody>
      </p:sp>
      <p:sp>
        <p:nvSpPr>
          <p:cNvPr id="4" name="Slide Number Placeholder 3">
            <a:extLst>
              <a:ext uri="{FF2B5EF4-FFF2-40B4-BE49-F238E27FC236}">
                <a16:creationId xmlns:a16="http://schemas.microsoft.com/office/drawing/2014/main" id="{5523AA50-2053-4C4C-A993-EF5B1385E6A6}"/>
              </a:ext>
            </a:extLst>
          </p:cNvPr>
          <p:cNvSpPr>
            <a:spLocks noGrp="1"/>
          </p:cNvSpPr>
          <p:nvPr>
            <p:ph type="sldNum" sz="quarter" idx="12"/>
          </p:nvPr>
        </p:nvSpPr>
        <p:spPr/>
        <p:txBody>
          <a:bodyPr/>
          <a:lstStyle/>
          <a:p>
            <a:fld id="{3E6E0A2B-C5EA-4D47-8976-AB36ACF2A9AD}" type="slidenum">
              <a:rPr lang="en-US" smtClean="0"/>
              <a:t>8</a:t>
            </a:fld>
            <a:endParaRPr lang="en-US" dirty="0"/>
          </a:p>
        </p:txBody>
      </p:sp>
      <p:pic>
        <p:nvPicPr>
          <p:cNvPr id="14" name="Audio 13">
            <a:hlinkClick r:id="" action="ppaction://media"/>
            <a:extLst>
              <a:ext uri="{FF2B5EF4-FFF2-40B4-BE49-F238E27FC236}">
                <a16:creationId xmlns:a16="http://schemas.microsoft.com/office/drawing/2014/main" id="{E012DC47-6471-4C40-94FA-1BC8E5D813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54591413"/>
      </p:ext>
    </p:extLst>
  </p:cSld>
  <p:clrMapOvr>
    <a:masterClrMapping/>
  </p:clrMapOvr>
  <mc:AlternateContent xmlns:mc="http://schemas.openxmlformats.org/markup-compatibility/2006">
    <mc:Choice xmlns:p14="http://schemas.microsoft.com/office/powerpoint/2010/main" Requires="p14">
      <p:transition spd="med" p14:dur="700" advTm="23647">
        <p:fade/>
      </p:transition>
    </mc:Choice>
    <mc:Fallback>
      <p:transition spd="med" advTm="236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90F-AF22-43D8-BFE2-321B4C45D60C}"/>
              </a:ext>
            </a:extLst>
          </p:cNvPr>
          <p:cNvSpPr>
            <a:spLocks noGrp="1"/>
          </p:cNvSpPr>
          <p:nvPr>
            <p:ph type="title"/>
          </p:nvPr>
        </p:nvSpPr>
        <p:spPr/>
        <p:txBody>
          <a:bodyPr/>
          <a:lstStyle/>
          <a:p>
            <a:r>
              <a:rPr lang="en-US" dirty="0"/>
              <a:t>Data Cleaning</a:t>
            </a:r>
          </a:p>
        </p:txBody>
      </p:sp>
      <p:sp>
        <p:nvSpPr>
          <p:cNvPr id="16" name="Content Placeholder 15">
            <a:extLst>
              <a:ext uri="{FF2B5EF4-FFF2-40B4-BE49-F238E27FC236}">
                <a16:creationId xmlns:a16="http://schemas.microsoft.com/office/drawing/2014/main" id="{D66A494A-0330-47BE-AC47-51D5DB6B4257}"/>
              </a:ext>
            </a:extLst>
          </p:cNvPr>
          <p:cNvSpPr>
            <a:spLocks noGrp="1"/>
          </p:cNvSpPr>
          <p:nvPr>
            <p:ph sz="half" idx="1"/>
          </p:nvPr>
        </p:nvSpPr>
        <p:spPr/>
        <p:txBody>
          <a:bodyPr>
            <a:normAutofit fontScale="92500"/>
          </a:bodyPr>
          <a:lstStyle/>
          <a:p>
            <a:r>
              <a:rPr lang="en-US" dirty="0"/>
              <a:t>Event data is organized by regional and match</a:t>
            </a:r>
          </a:p>
          <a:p>
            <a:r>
              <a:rPr lang="en-US" dirty="0"/>
              <a:t>Data needs to be transformed so that match scores are applied to each team and a win flag is set</a:t>
            </a:r>
          </a:p>
          <a:p>
            <a:pPr lvl="1"/>
            <a:r>
              <a:rPr lang="en-US" dirty="0"/>
              <a:t>one row for each team</a:t>
            </a:r>
          </a:p>
          <a:p>
            <a:pPr lvl="1"/>
            <a:r>
              <a:rPr lang="en-US" dirty="0"/>
              <a:t>Separate year, region, match, round into separate columns</a:t>
            </a:r>
          </a:p>
          <a:p>
            <a:r>
              <a:rPr lang="en-US" dirty="0"/>
              <a:t>Verify column parsing:</a:t>
            </a:r>
          </a:p>
          <a:p>
            <a:pPr lvl="1"/>
            <a:r>
              <a:rPr lang="en-US" dirty="0"/>
              <a:t>'Final', '</a:t>
            </a:r>
            <a:r>
              <a:rPr lang="en-US" dirty="0" err="1"/>
              <a:t>QtrF</a:t>
            </a:r>
            <a:r>
              <a:rPr lang="en-US" dirty="0"/>
              <a:t>', 'Qual', '</a:t>
            </a:r>
            <a:r>
              <a:rPr lang="en-US" dirty="0" err="1"/>
              <a:t>SemiF</a:t>
            </a:r>
            <a:r>
              <a:rPr lang="en-US" dirty="0"/>
              <a:t>’</a:t>
            </a:r>
          </a:p>
          <a:p>
            <a:pPr lvl="1"/>
            <a:r>
              <a:rPr lang="en-US" dirty="0"/>
              <a:t>Match identifiers are integer values</a:t>
            </a:r>
          </a:p>
          <a:p>
            <a:endParaRPr lang="en-US" dirty="0"/>
          </a:p>
        </p:txBody>
      </p:sp>
      <p:sp>
        <p:nvSpPr>
          <p:cNvPr id="4" name="Slide Number Placeholder 3">
            <a:extLst>
              <a:ext uri="{FF2B5EF4-FFF2-40B4-BE49-F238E27FC236}">
                <a16:creationId xmlns:a16="http://schemas.microsoft.com/office/drawing/2014/main" id="{E1F493A1-A6E1-41BC-842B-B3B80C1A30FE}"/>
              </a:ext>
            </a:extLst>
          </p:cNvPr>
          <p:cNvSpPr>
            <a:spLocks noGrp="1"/>
          </p:cNvSpPr>
          <p:nvPr>
            <p:ph type="sldNum" sz="quarter" idx="12"/>
          </p:nvPr>
        </p:nvSpPr>
        <p:spPr/>
        <p:txBody>
          <a:bodyPr/>
          <a:lstStyle/>
          <a:p>
            <a:fld id="{3E6E0A2B-C5EA-4D47-8976-AB36ACF2A9AD}" type="slidenum">
              <a:rPr lang="en-US" smtClean="0"/>
              <a:pPr/>
              <a:t>9</a:t>
            </a:fld>
            <a:endParaRPr lang="en-US" dirty="0"/>
          </a:p>
        </p:txBody>
      </p:sp>
      <p:pic>
        <p:nvPicPr>
          <p:cNvPr id="17" name="Content Placeholder 5">
            <a:extLst>
              <a:ext uri="{FF2B5EF4-FFF2-40B4-BE49-F238E27FC236}">
                <a16:creationId xmlns:a16="http://schemas.microsoft.com/office/drawing/2014/main" id="{ECBE932E-D69C-4321-9B93-FDA348AC7968}"/>
              </a:ext>
            </a:extLst>
          </p:cNvPr>
          <p:cNvPicPr>
            <a:picLocks noChangeAspect="1"/>
          </p:cNvPicPr>
          <p:nvPr/>
        </p:nvPicPr>
        <p:blipFill>
          <a:blip r:embed="rId5"/>
          <a:stretch>
            <a:fillRect/>
          </a:stretch>
        </p:blipFill>
        <p:spPr>
          <a:xfrm>
            <a:off x="6438900" y="1930916"/>
            <a:ext cx="5305425" cy="457200"/>
          </a:xfrm>
          <a:prstGeom prst="rect">
            <a:avLst/>
          </a:prstGeom>
        </p:spPr>
      </p:pic>
      <p:pic>
        <p:nvPicPr>
          <p:cNvPr id="18" name="Picture 17">
            <a:extLst>
              <a:ext uri="{FF2B5EF4-FFF2-40B4-BE49-F238E27FC236}">
                <a16:creationId xmlns:a16="http://schemas.microsoft.com/office/drawing/2014/main" id="{ACDE77FD-8497-4074-9403-EA39BCC0D256}"/>
              </a:ext>
            </a:extLst>
          </p:cNvPr>
          <p:cNvPicPr>
            <a:picLocks noChangeAspect="1"/>
          </p:cNvPicPr>
          <p:nvPr/>
        </p:nvPicPr>
        <p:blipFill>
          <a:blip r:embed="rId6"/>
          <a:stretch>
            <a:fillRect/>
          </a:stretch>
        </p:blipFill>
        <p:spPr>
          <a:xfrm>
            <a:off x="6858000" y="3280569"/>
            <a:ext cx="3505200" cy="1752600"/>
          </a:xfrm>
          <a:prstGeom prst="rect">
            <a:avLst/>
          </a:prstGeom>
        </p:spPr>
      </p:pic>
      <p:sp>
        <p:nvSpPr>
          <p:cNvPr id="19" name="TextBox 18">
            <a:extLst>
              <a:ext uri="{FF2B5EF4-FFF2-40B4-BE49-F238E27FC236}">
                <a16:creationId xmlns:a16="http://schemas.microsoft.com/office/drawing/2014/main" id="{6882B47B-4141-486F-BF1C-7870B452B13C}"/>
              </a:ext>
            </a:extLst>
          </p:cNvPr>
          <p:cNvSpPr txBox="1"/>
          <p:nvPr/>
        </p:nvSpPr>
        <p:spPr>
          <a:xfrm>
            <a:off x="7727240" y="1533803"/>
            <a:ext cx="2384948" cy="369332"/>
          </a:xfrm>
          <a:prstGeom prst="rect">
            <a:avLst/>
          </a:prstGeom>
          <a:noFill/>
        </p:spPr>
        <p:txBody>
          <a:bodyPr wrap="none" rtlCol="0">
            <a:spAutoFit/>
          </a:bodyPr>
          <a:lstStyle/>
          <a:p>
            <a:r>
              <a:rPr lang="en-US" dirty="0"/>
              <a:t>Data from Blue Alliance</a:t>
            </a:r>
          </a:p>
        </p:txBody>
      </p:sp>
      <p:sp>
        <p:nvSpPr>
          <p:cNvPr id="20" name="TextBox 19">
            <a:extLst>
              <a:ext uri="{FF2B5EF4-FFF2-40B4-BE49-F238E27FC236}">
                <a16:creationId xmlns:a16="http://schemas.microsoft.com/office/drawing/2014/main" id="{AACB6320-3DCA-40A8-8894-5658C26F515E}"/>
              </a:ext>
            </a:extLst>
          </p:cNvPr>
          <p:cNvSpPr txBox="1"/>
          <p:nvPr/>
        </p:nvSpPr>
        <p:spPr>
          <a:xfrm>
            <a:off x="6858000" y="2711281"/>
            <a:ext cx="3505200" cy="646331"/>
          </a:xfrm>
          <a:prstGeom prst="rect">
            <a:avLst/>
          </a:prstGeom>
          <a:noFill/>
        </p:spPr>
        <p:txBody>
          <a:bodyPr wrap="square" rtlCol="0">
            <a:spAutoFit/>
          </a:bodyPr>
          <a:lstStyle/>
          <a:p>
            <a:pPr algn="ctr"/>
            <a:r>
              <a:rPr lang="en-US" dirty="0"/>
              <a:t>Data transformed for modeling and processing</a:t>
            </a:r>
          </a:p>
        </p:txBody>
      </p:sp>
      <p:pic>
        <p:nvPicPr>
          <p:cNvPr id="7" name="Audio 6">
            <a:hlinkClick r:id="" action="ppaction://media"/>
            <a:extLst>
              <a:ext uri="{FF2B5EF4-FFF2-40B4-BE49-F238E27FC236}">
                <a16:creationId xmlns:a16="http://schemas.microsoft.com/office/drawing/2014/main" id="{78A4A5AF-1125-455E-B2FC-7B2836C1C2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29000400"/>
      </p:ext>
    </p:extLst>
  </p:cSld>
  <p:clrMapOvr>
    <a:masterClrMapping/>
  </p:clrMapOvr>
  <mc:AlternateContent xmlns:mc="http://schemas.openxmlformats.org/markup-compatibility/2006">
    <mc:Choice xmlns:p14="http://schemas.microsoft.com/office/powerpoint/2010/main" Requires="p14">
      <p:transition spd="med" p14:dur="700" advTm="35062">
        <p:fade/>
      </p:transition>
    </mc:Choice>
    <mc:Fallback>
      <p:transition spd="med" advTm="350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20965</TotalTime>
  <Words>3274</Words>
  <Application>Microsoft Office PowerPoint</Application>
  <PresentationFormat>Widescreen</PresentationFormat>
  <Paragraphs>222</Paragraphs>
  <Slides>25</Slides>
  <Notes>24</Notes>
  <HiddenSlides>0</HiddenSlides>
  <MMClips>24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Aristocrat SF</vt:lpstr>
      <vt:lpstr>Calibri</vt:lpstr>
      <vt:lpstr>Calibri Light</vt:lpstr>
      <vt:lpstr>Helvetica Neue</vt:lpstr>
      <vt:lpstr>Custom Design</vt:lpstr>
      <vt:lpstr>FRC Scouting Recommender</vt:lpstr>
      <vt:lpstr>Agenda</vt:lpstr>
      <vt:lpstr>Purpose</vt:lpstr>
      <vt:lpstr>Hypothesis</vt:lpstr>
      <vt:lpstr>Background</vt:lpstr>
      <vt:lpstr>Assumptions</vt:lpstr>
      <vt:lpstr>Data Engineering</vt:lpstr>
      <vt:lpstr>Data Engineering (2)</vt:lpstr>
      <vt:lpstr>Data Cleaning</vt:lpstr>
      <vt:lpstr>Data Exploration</vt:lpstr>
      <vt:lpstr>Data Exploration (2)</vt:lpstr>
      <vt:lpstr>Data Exploration (3) Distributions</vt:lpstr>
      <vt:lpstr> Are Award Important?</vt:lpstr>
      <vt:lpstr>Data Prep and Model Creation</vt:lpstr>
      <vt:lpstr>Recommender Creation</vt:lpstr>
      <vt:lpstr>Score vs Probability of Win</vt:lpstr>
      <vt:lpstr>Teams Mean Score w/ Error Bars</vt:lpstr>
      <vt:lpstr>How the recommendation is created</vt:lpstr>
      <vt:lpstr>Sample Output</vt:lpstr>
      <vt:lpstr>Factors to consider</vt:lpstr>
      <vt:lpstr>verification</vt:lpstr>
      <vt:lpstr>Verification (2)</vt:lpstr>
      <vt:lpstr>What is Next</vt:lpstr>
      <vt:lpstr>Lessons Learned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Jp Bernard</dc:creator>
  <cp:lastModifiedBy>Jp Bernard</cp:lastModifiedBy>
  <cp:revision>112</cp:revision>
  <dcterms:created xsi:type="dcterms:W3CDTF">2020-09-22T03:45:53Z</dcterms:created>
  <dcterms:modified xsi:type="dcterms:W3CDTF">2020-10-09T04:52:04Z</dcterms:modified>
</cp:coreProperties>
</file>